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32"/>
  </p:notesMasterIdLst>
  <p:sldIdLst>
    <p:sldId id="256" r:id="rId2"/>
    <p:sldId id="262" r:id="rId3"/>
    <p:sldId id="282" r:id="rId4"/>
    <p:sldId id="263" r:id="rId5"/>
    <p:sldId id="284" r:id="rId6"/>
    <p:sldId id="268" r:id="rId7"/>
    <p:sldId id="264" r:id="rId8"/>
    <p:sldId id="292" r:id="rId9"/>
    <p:sldId id="285" r:id="rId10"/>
    <p:sldId id="265" r:id="rId11"/>
    <p:sldId id="266" r:id="rId12"/>
    <p:sldId id="296" r:id="rId13"/>
    <p:sldId id="267" r:id="rId14"/>
    <p:sldId id="259" r:id="rId15"/>
    <p:sldId id="273" r:id="rId16"/>
    <p:sldId id="280" r:id="rId17"/>
    <p:sldId id="297" r:id="rId18"/>
    <p:sldId id="269" r:id="rId19"/>
    <p:sldId id="291" r:id="rId20"/>
    <p:sldId id="270" r:id="rId21"/>
    <p:sldId id="290" r:id="rId22"/>
    <p:sldId id="271" r:id="rId23"/>
    <p:sldId id="286" r:id="rId24"/>
    <p:sldId id="289" r:id="rId25"/>
    <p:sldId id="272" r:id="rId26"/>
    <p:sldId id="288" r:id="rId27"/>
    <p:sldId id="260" r:id="rId28"/>
    <p:sldId id="275" r:id="rId29"/>
    <p:sldId id="258" r:id="rId30"/>
    <p:sldId id="295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987DD8-ED44-43FD-B0A9-4DC978E569DA}" type="datetimeFigureOut">
              <a:rPr lang="en-US" smtClean="0"/>
              <a:t>9/14/2012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FB24DC-4D88-4D78-A1C2-C36C403EEF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637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72389-30EF-418F-92E6-02397CEEA0C9}" type="datetimeFigureOut">
              <a:rPr lang="en-US" smtClean="0"/>
              <a:t>9/14/2012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6DEB8-328A-46BE-9C9F-637D7E8EE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11693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72389-30EF-418F-92E6-02397CEEA0C9}" type="datetimeFigureOut">
              <a:rPr lang="en-US" smtClean="0"/>
              <a:t>9/14/2012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6DEB8-328A-46BE-9C9F-637D7E8EE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90919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72389-30EF-418F-92E6-02397CEEA0C9}" type="datetimeFigureOut">
              <a:rPr lang="en-US" smtClean="0"/>
              <a:t>9/14/2012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6DEB8-328A-46BE-9C9F-637D7E8EE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25530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72389-30EF-418F-92E6-02397CEEA0C9}" type="datetimeFigureOut">
              <a:rPr lang="en-US" smtClean="0"/>
              <a:t>9/14/2012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6DEB8-328A-46BE-9C9F-637D7E8EE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25884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72389-30EF-418F-92E6-02397CEEA0C9}" type="datetimeFigureOut">
              <a:rPr lang="en-US" smtClean="0"/>
              <a:t>9/14/2012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6DEB8-328A-46BE-9C9F-637D7E8EE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78872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72389-30EF-418F-92E6-02397CEEA0C9}" type="datetimeFigureOut">
              <a:rPr lang="en-US" smtClean="0"/>
              <a:t>9/14/2012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6DEB8-328A-46BE-9C9F-637D7E8EE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45663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72389-30EF-418F-92E6-02397CEEA0C9}" type="datetimeFigureOut">
              <a:rPr lang="en-US" smtClean="0"/>
              <a:t>9/14/2012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6DEB8-328A-46BE-9C9F-637D7E8EE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6236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72389-30EF-418F-92E6-02397CEEA0C9}" type="datetimeFigureOut">
              <a:rPr lang="en-US" smtClean="0"/>
              <a:t>9/14/2012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6DEB8-328A-46BE-9C9F-637D7E8EE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99810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72389-30EF-418F-92E6-02397CEEA0C9}" type="datetimeFigureOut">
              <a:rPr lang="en-US" smtClean="0"/>
              <a:t>9/14/2012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6DEB8-328A-46BE-9C9F-637D7E8EE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88569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72389-30EF-418F-92E6-02397CEEA0C9}" type="datetimeFigureOut">
              <a:rPr lang="en-US" smtClean="0"/>
              <a:t>9/14/2012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6DEB8-328A-46BE-9C9F-637D7E8EE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20225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72389-30EF-418F-92E6-02397CEEA0C9}" type="datetimeFigureOut">
              <a:rPr lang="en-US" smtClean="0"/>
              <a:t>9/14/2012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6DEB8-328A-46BE-9C9F-637D7E8EE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09486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72389-30EF-418F-92E6-02397CEEA0C9}" type="datetimeFigureOut">
              <a:rPr lang="en-US" smtClean="0"/>
              <a:t>9/14/2012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96DEB8-328A-46BE-9C9F-637D7E8EE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727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ransition spd="slow">
    <p:pull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dirty="0" smtClean="0">
                <a:latin typeface="Comic Sans MS" pitchFamily="66" charset="0"/>
              </a:rPr>
              <a:t>Soil </a:t>
            </a:r>
            <a:endParaRPr lang="en-US" sz="7200" dirty="0">
              <a:latin typeface="Comic Sans MS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8000" b="1" dirty="0" smtClean="0">
                <a:solidFill>
                  <a:srgbClr val="C00000"/>
                </a:solidFill>
                <a:latin typeface="Comic Sans MS" pitchFamily="66" charset="0"/>
              </a:rPr>
              <a:t>It’s Alive!!!!!!</a:t>
            </a:r>
            <a:endParaRPr lang="en-US" sz="80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5539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Bacteria 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One cup of soil can hold as many bacteria as there are people on Earth</a:t>
            </a:r>
          </a:p>
          <a:p>
            <a:endParaRPr lang="en-US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sz="5800" dirty="0" smtClean="0">
                <a:solidFill>
                  <a:srgbClr val="7030A0"/>
                </a:solidFill>
                <a:latin typeface="Comic Sans MS" pitchFamily="66" charset="0"/>
              </a:rPr>
              <a:t>    That’s over 6 billion!</a:t>
            </a:r>
          </a:p>
          <a:p>
            <a:endParaRPr lang="en-US" dirty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The weight of all bacteria in 1 acre (about the size of a football field) can equal the weight of one or two cows.</a:t>
            </a:r>
            <a:endParaRPr lang="en-US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22270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Fungi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Grow in long threads called hyphae.</a:t>
            </a: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Fungi help plants get food and water from the soil.</a:t>
            </a: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Other fungi help rot dead plants to recycle nutrients.</a:t>
            </a:r>
            <a:endParaRPr lang="en-US" dirty="0">
              <a:latin typeface="Comic Sans MS" pitchFamily="66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48979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077200" cy="563562"/>
          </a:xfrm>
        </p:spPr>
        <p:txBody>
          <a:bodyPr>
            <a:noAutofit/>
          </a:bodyPr>
          <a:lstStyle/>
          <a:p>
            <a:r>
              <a:rPr lang="en-US" sz="4000" dirty="0" smtClean="0">
                <a:latin typeface="Comic Sans MS" pitchFamily="66" charset="0"/>
              </a:rPr>
              <a:t>Hyphae of Fungi</a:t>
            </a:r>
            <a:endParaRPr lang="en-US" sz="4000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788" y="60960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800" dirty="0"/>
              <a:t>Fungal hyphae, http://serendip.brynmawr.edu/exchange/wfrankli/classification.problem/mycology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990601"/>
            <a:ext cx="76200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780604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Fungi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A teaspoon of farm soil or grassland may contain tens of yards of fungi.  </a:t>
            </a: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The same amount of soil from a coniferous forest may hold tens of miles of fungi.</a:t>
            </a:r>
            <a:endParaRPr lang="en-US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52496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Comic Sans MS" pitchFamily="66" charset="0"/>
              </a:rPr>
              <a:t>Some fungi produce large above ground structures.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2567" y="1717203"/>
            <a:ext cx="8138865" cy="4226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807550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Comic Sans MS" pitchFamily="66" charset="0"/>
              </a:rPr>
              <a:t>Actinomycetes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Have cells like bacteria, but grow in threads like fungi.</a:t>
            </a: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Help degrade tough materials, like cellulose, for bacteria to further degrade.</a:t>
            </a:r>
          </a:p>
        </p:txBody>
      </p:sp>
    </p:spTree>
    <p:extLst>
      <p:ext uri="{BB962C8B-B14F-4D97-AF65-F5344CB8AC3E}">
        <p14:creationId xmlns:p14="http://schemas.microsoft.com/office/powerpoint/2010/main" val="88727874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Comic Sans MS" pitchFamily="66" charset="0"/>
              </a:rPr>
              <a:t>Actinomycetes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Source of the antibiotic Streptomycin.</a:t>
            </a: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>
                <a:latin typeface="Comic Sans MS" pitchFamily="66" charset="0"/>
              </a:rPr>
              <a:t>Produce </a:t>
            </a:r>
            <a:r>
              <a:rPr lang="en-US" dirty="0" err="1">
                <a:latin typeface="Comic Sans MS" pitchFamily="66" charset="0"/>
              </a:rPr>
              <a:t>geosmin</a:t>
            </a:r>
            <a:r>
              <a:rPr lang="en-US" dirty="0">
                <a:latin typeface="Comic Sans MS" pitchFamily="66" charset="0"/>
              </a:rPr>
              <a:t> – that wonderful “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earthy</a:t>
            </a:r>
            <a:r>
              <a:rPr lang="en-US" dirty="0">
                <a:latin typeface="Comic Sans MS" pitchFamily="66" charset="0"/>
              </a:rPr>
              <a:t>” smell of fresh plowed ground.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02634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Comic Sans MS" pitchFamily="66" charset="0"/>
              </a:rPr>
              <a:t>Actinomycetes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371600"/>
            <a:ext cx="61722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24758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Protozoa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omic Sans MS" pitchFamily="66" charset="0"/>
              </a:rPr>
              <a:t>Are tiny animals that feed on bacteria and move through the soil.</a:t>
            </a: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When they eat bacteria, they help release nutrients for plants to use.</a:t>
            </a: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Some live in termite guts and help digest wood fibers.</a:t>
            </a:r>
          </a:p>
          <a:p>
            <a:endParaRPr lang="en-US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94741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Protozoans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sz="900" dirty="0" smtClean="0"/>
              <a:t>      Flagellate </a:t>
            </a:r>
            <a:r>
              <a:rPr lang="en-US" sz="900" dirty="0"/>
              <a:t>soil protozoa. </a:t>
            </a:r>
            <a:r>
              <a:rPr lang="en-US" sz="900" dirty="0" smtClean="0"/>
              <a:t>                                                                                                                         Ciliate </a:t>
            </a:r>
            <a:r>
              <a:rPr lang="en-US" sz="900" dirty="0"/>
              <a:t>soil protozoa eat tens of thousands of bacteria daily.</a:t>
            </a:r>
          </a:p>
          <a:p>
            <a:pPr marL="0" indent="0">
              <a:buNone/>
            </a:pPr>
            <a:endParaRPr lang="en-US" sz="900" dirty="0"/>
          </a:p>
          <a:p>
            <a:pPr marL="0" indent="0">
              <a:buNone/>
            </a:pPr>
            <a:r>
              <a:rPr lang="en-US" sz="900" dirty="0" smtClean="0"/>
              <a:t>      Photo credit: Wilhelm </a:t>
            </a:r>
            <a:r>
              <a:rPr lang="en-US" sz="900" dirty="0" err="1"/>
              <a:t>Foissner</a:t>
            </a:r>
            <a:r>
              <a:rPr lang="en-US" sz="900" dirty="0"/>
              <a:t>, Institute of Zoology, University of </a:t>
            </a:r>
            <a:r>
              <a:rPr lang="en-US" sz="900" dirty="0" smtClean="0"/>
              <a:t>Salzburg</a:t>
            </a:r>
          </a:p>
          <a:p>
            <a:pPr marL="0" indent="0">
              <a:buNone/>
            </a:pPr>
            <a:endParaRPr lang="en-US" sz="9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4000"/>
            <a:ext cx="3276600" cy="336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24001"/>
            <a:ext cx="3276600" cy="3362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44262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latin typeface="Comic Sans MS" pitchFamily="66" charset="0"/>
              </a:rPr>
              <a:t>What is soil?</a:t>
            </a:r>
            <a:endParaRPr lang="en-US" sz="6000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omic Sans MS" pitchFamily="66" charset="0"/>
              </a:rPr>
              <a:t>Soil is the top layer of the Earth’s surface.</a:t>
            </a:r>
          </a:p>
          <a:p>
            <a:r>
              <a:rPr lang="en-US" dirty="0" smtClean="0">
                <a:latin typeface="Comic Sans MS" pitchFamily="66" charset="0"/>
              </a:rPr>
              <a:t>You might call it </a:t>
            </a:r>
            <a:r>
              <a:rPr lang="en-US" sz="4400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dirt</a:t>
            </a:r>
            <a:r>
              <a:rPr lang="en-US" sz="4400" dirty="0" smtClean="0">
                <a:latin typeface="Comic Sans MS" pitchFamily="66" charset="0"/>
              </a:rPr>
              <a:t>.</a:t>
            </a:r>
          </a:p>
          <a:p>
            <a:endParaRPr lang="en-US" sz="4400" dirty="0" smtClean="0">
              <a:latin typeface="Comic Sans MS" pitchFamily="66" charset="0"/>
            </a:endParaRPr>
          </a:p>
          <a:p>
            <a:endParaRPr lang="en-US" dirty="0">
              <a:latin typeface="Comic Sans MS" pitchFamily="66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733800"/>
            <a:ext cx="4724399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5747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Nematodes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Comic Sans MS" pitchFamily="66" charset="0"/>
              </a:rPr>
              <a:t>Tiny roundworms that are common in farm or grassland soils.</a:t>
            </a: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Some are serious pests, but many help provide plant food for plants</a:t>
            </a: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They help mix up the soil. </a:t>
            </a: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5,000 soil species have been described.</a:t>
            </a:r>
            <a:endParaRPr lang="en-US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96957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omic Sans MS" pitchFamily="66" charset="0"/>
              </a:rPr>
              <a:t>Nematodes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sz="900" dirty="0" smtClean="0"/>
              <a:t>                                   Plant-parasitic </a:t>
            </a:r>
            <a:r>
              <a:rPr lang="en-US" sz="900" dirty="0"/>
              <a:t>and non-parasitic nematodes recovered from soil by sieving. (Greg </a:t>
            </a:r>
            <a:r>
              <a:rPr lang="en-US" sz="900" dirty="0" err="1"/>
              <a:t>Tylka</a:t>
            </a:r>
            <a:r>
              <a:rPr lang="en-US" sz="900" dirty="0"/>
              <a:t>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371600"/>
            <a:ext cx="62484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279587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Arthropods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Comic Sans MS" pitchFamily="66" charset="0"/>
              </a:rPr>
              <a:t>Don’t have a backbone, but do have jointed legs.</a:t>
            </a: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They include ants, termites, spiders, mites, centipedes, millipedes and many others.</a:t>
            </a: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They stir up the soil so it gets more air and moves nutrients around.</a:t>
            </a:r>
          </a:p>
        </p:txBody>
      </p:sp>
    </p:spTree>
    <p:extLst>
      <p:ext uri="{BB962C8B-B14F-4D97-AF65-F5344CB8AC3E}">
        <p14:creationId xmlns:p14="http://schemas.microsoft.com/office/powerpoint/2010/main" val="262095451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Arthropods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They chew </a:t>
            </a:r>
            <a:r>
              <a:rPr lang="en-US" dirty="0">
                <a:latin typeface="Comic Sans MS" pitchFamily="66" charset="0"/>
              </a:rPr>
              <a:t>up dead plants into tiny pieces for bacteria and fungi. </a:t>
            </a:r>
            <a:endParaRPr lang="en-US" dirty="0" smtClean="0">
              <a:latin typeface="Comic Sans MS" pitchFamily="66" charset="0"/>
            </a:endParaRPr>
          </a:p>
          <a:p>
            <a:endParaRPr lang="en-US" dirty="0">
              <a:latin typeface="Comic Sans MS" pitchFamily="66" charset="0"/>
            </a:endParaRPr>
          </a:p>
          <a:p>
            <a:r>
              <a:rPr lang="en-US" dirty="0">
                <a:latin typeface="Comic Sans MS" pitchFamily="66" charset="0"/>
              </a:rPr>
              <a:t>When you take a step in a forest, you are being held up on the backs of thousands of </a:t>
            </a:r>
            <a:r>
              <a:rPr lang="en-US" dirty="0" smtClean="0">
                <a:latin typeface="Comic Sans MS" pitchFamily="66" charset="0"/>
              </a:rPr>
              <a:t>bugs.</a:t>
            </a:r>
          </a:p>
          <a:p>
            <a:endParaRPr lang="en-US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US" dirty="0" smtClean="0">
                <a:solidFill>
                  <a:srgbClr val="7030A0"/>
                </a:solidFill>
                <a:latin typeface="Comic Sans MS" pitchFamily="66" charset="0"/>
              </a:rPr>
              <a:t>             </a:t>
            </a:r>
            <a:r>
              <a:rPr lang="en-US" sz="4400" dirty="0" smtClean="0">
                <a:solidFill>
                  <a:srgbClr val="7030A0"/>
                </a:solidFill>
                <a:latin typeface="Comic Sans MS" pitchFamily="66" charset="0"/>
              </a:rPr>
              <a:t>How cool is that?!!!!!!!</a:t>
            </a:r>
            <a:endParaRPr lang="en-US" sz="4400" dirty="0">
              <a:solidFill>
                <a:srgbClr val="7030A0"/>
              </a:solidFill>
              <a:latin typeface="Comic Sans MS" pitchFamily="66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05757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omic Sans MS" pitchFamily="66" charset="0"/>
              </a:rPr>
              <a:t>Arthropods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62500" lnSpcReduction="2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sz="900" dirty="0" smtClean="0"/>
              <a:t>                                                                               Image </a:t>
            </a:r>
            <a:r>
              <a:rPr lang="en-US" sz="900" dirty="0"/>
              <a:t>source : http://macromite.wordpress.com/2009/04/29/a-menagerie-of-microarthropods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295400"/>
            <a:ext cx="53340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489085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Earthworms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omic Sans MS" pitchFamily="66" charset="0"/>
              </a:rPr>
              <a:t>Some live on the surface in leaf litter, some lie just beneath the surface, some burrow deep in the soil.</a:t>
            </a: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As they move around, they move organic material from the soil surface to the lower layers.</a:t>
            </a:r>
          </a:p>
        </p:txBody>
      </p:sp>
    </p:spTree>
    <p:extLst>
      <p:ext uri="{BB962C8B-B14F-4D97-AF65-F5344CB8AC3E}">
        <p14:creationId xmlns:p14="http://schemas.microsoft.com/office/powerpoint/2010/main" val="45072995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Earthworms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They </a:t>
            </a:r>
            <a:r>
              <a:rPr lang="en-US" dirty="0">
                <a:latin typeface="Comic Sans MS" pitchFamily="66" charset="0"/>
              </a:rPr>
              <a:t>also create cavities for air and water to move</a:t>
            </a:r>
            <a:r>
              <a:rPr lang="en-US" dirty="0" smtClean="0">
                <a:latin typeface="Comic Sans MS" pitchFamily="66" charset="0"/>
              </a:rPr>
              <a:t>.</a:t>
            </a:r>
          </a:p>
          <a:p>
            <a:endParaRPr lang="en-US" dirty="0">
              <a:latin typeface="Comic Sans MS" pitchFamily="66" charset="0"/>
            </a:endParaRPr>
          </a:p>
          <a:p>
            <a:r>
              <a:rPr lang="en-US" dirty="0">
                <a:latin typeface="Comic Sans MS" pitchFamily="66" charset="0"/>
              </a:rPr>
              <a:t>Where earthworms are active, they can turn over the top 6 inches of soil in 10-20 years.</a:t>
            </a:r>
          </a:p>
          <a:p>
            <a:endParaRPr lang="en-US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24031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Earthworm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76400" y="1371600"/>
            <a:ext cx="5666282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76400" y="6248400"/>
            <a:ext cx="121058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© Robert Pickett/Corbis </a:t>
            </a:r>
          </a:p>
        </p:txBody>
      </p:sp>
    </p:spTree>
    <p:extLst>
      <p:ext uri="{BB962C8B-B14F-4D97-AF65-F5344CB8AC3E}">
        <p14:creationId xmlns:p14="http://schemas.microsoft.com/office/powerpoint/2010/main" val="57547586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Organisms living in soil</a:t>
            </a:r>
            <a:endParaRPr lang="en-US" dirty="0"/>
          </a:p>
        </p:txBody>
      </p:sp>
      <p:pic>
        <p:nvPicPr>
          <p:cNvPr id="717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71600"/>
            <a:ext cx="78486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60998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0600" y="1371600"/>
            <a:ext cx="71628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088351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What is soil?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omic Sans MS" pitchFamily="66" charset="0"/>
              </a:rPr>
              <a:t>Soil is made up of particles of rocks, dead plants, and lots of organisms</a:t>
            </a:r>
            <a:r>
              <a:rPr lang="en-US" dirty="0" smtClean="0">
                <a:latin typeface="Comic Sans MS" pitchFamily="66" charset="0"/>
              </a:rPr>
              <a:t>.</a:t>
            </a:r>
          </a:p>
          <a:p>
            <a:endParaRPr lang="en-US" dirty="0">
              <a:latin typeface="Comic Sans MS" pitchFamily="66" charset="0"/>
            </a:endParaRPr>
          </a:p>
          <a:p>
            <a:r>
              <a:rPr lang="en-US" dirty="0">
                <a:latin typeface="Comic Sans MS" pitchFamily="66" charset="0"/>
              </a:rPr>
              <a:t>Some organisms are big enough to see and others are too tiny</a:t>
            </a:r>
            <a:r>
              <a:rPr lang="en-US" dirty="0" smtClean="0">
                <a:latin typeface="Comic Sans MS" pitchFamily="66" charset="0"/>
              </a:rPr>
              <a:t>.</a:t>
            </a:r>
          </a:p>
          <a:p>
            <a:endParaRPr lang="en-US" dirty="0">
              <a:latin typeface="Comic Sans MS" pitchFamily="66" charset="0"/>
            </a:endParaRPr>
          </a:p>
          <a:p>
            <a:r>
              <a:rPr lang="en-US" dirty="0">
                <a:latin typeface="Comic Sans MS" pitchFamily="66" charset="0"/>
              </a:rPr>
              <a:t>It also has water and air in it.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23698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2514600"/>
          </a:xfrm>
        </p:spPr>
        <p:txBody>
          <a:bodyPr/>
          <a:lstStyle/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The End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sz="6600" b="1" dirty="0" smtClean="0">
                <a:solidFill>
                  <a:schemeClr val="accent5">
                    <a:lumMod val="75000"/>
                  </a:schemeClr>
                </a:solidFill>
                <a:latin typeface="Bradley Hand ITC" pitchFamily="66" charset="0"/>
              </a:rPr>
              <a:t>         Thank </a:t>
            </a:r>
            <a:r>
              <a:rPr lang="en-US" sz="6600" b="1" dirty="0">
                <a:solidFill>
                  <a:schemeClr val="accent5">
                    <a:lumMod val="75000"/>
                  </a:schemeClr>
                </a:solidFill>
                <a:latin typeface="Bradley Hand ITC" pitchFamily="66" charset="0"/>
              </a:rPr>
              <a:t>you!</a:t>
            </a:r>
          </a:p>
          <a:p>
            <a:pPr marL="0" indent="0">
              <a:buNone/>
            </a:pPr>
            <a:endParaRPr lang="en-US" sz="6600" dirty="0">
              <a:solidFill>
                <a:schemeClr val="accent5">
                  <a:lumMod val="75000"/>
                </a:schemeClr>
              </a:solidFill>
              <a:latin typeface="Bradley Hand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22489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What does soil do? 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It holds plants up.</a:t>
            </a: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Makes food for plants.	</a:t>
            </a: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Helps rain and snow soak into the ground.</a:t>
            </a:r>
          </a:p>
        </p:txBody>
      </p:sp>
    </p:spTree>
    <p:extLst>
      <p:ext uri="{BB962C8B-B14F-4D97-AF65-F5344CB8AC3E}">
        <p14:creationId xmlns:p14="http://schemas.microsoft.com/office/powerpoint/2010/main" val="79372939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What does soil do?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>
                <a:latin typeface="Comic Sans MS" pitchFamily="66" charset="0"/>
              </a:rPr>
              <a:t>Provides </a:t>
            </a:r>
            <a:r>
              <a:rPr lang="en-US" dirty="0">
                <a:latin typeface="Comic Sans MS" pitchFamily="66" charset="0"/>
              </a:rPr>
              <a:t>a home for lots of organisms</a:t>
            </a:r>
            <a:r>
              <a:rPr lang="en-US" dirty="0" smtClean="0">
                <a:latin typeface="Comic Sans MS" pitchFamily="66" charset="0"/>
              </a:rPr>
              <a:t>.</a:t>
            </a:r>
          </a:p>
          <a:p>
            <a:endParaRPr lang="en-US" dirty="0" smtClean="0">
              <a:latin typeface="Comic Sans MS" pitchFamily="66" charset="0"/>
            </a:endParaRPr>
          </a:p>
          <a:p>
            <a:endParaRPr lang="en-US" dirty="0">
              <a:latin typeface="Comic Sans MS" pitchFamily="66" charset="0"/>
            </a:endParaRPr>
          </a:p>
          <a:p>
            <a:r>
              <a:rPr lang="en-US" dirty="0">
                <a:latin typeface="Comic Sans MS" pitchFamily="66" charset="0"/>
              </a:rPr>
              <a:t>In most ecosystems, more life and diversity lives underground than above.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06633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Soil organisms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Help cycle nutrients through the environment.</a:t>
            </a: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Decomposition – help rot dead plants and animals to recycle nutrients.</a:t>
            </a: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>
                <a:latin typeface="Comic Sans MS" pitchFamily="66" charset="0"/>
              </a:rPr>
              <a:t>Degrade pollutants before they reach groundwater or surface water.</a:t>
            </a:r>
          </a:p>
          <a:p>
            <a:endParaRPr lang="en-US" dirty="0" smtClean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13102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Bacteria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Bacteria are tiny one-celled organisms that aren’t plants or animals.</a:t>
            </a: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You need a microscope to see them.</a:t>
            </a:r>
          </a:p>
          <a:p>
            <a:endParaRPr lang="en-US" dirty="0" smtClean="0">
              <a:latin typeface="Comic Sans MS" pitchFamily="66" charset="0"/>
            </a:endParaRPr>
          </a:p>
          <a:p>
            <a:endParaRPr lang="en-US" dirty="0" smtClean="0">
              <a:latin typeface="Comic Sans MS" pitchFamily="66" charset="0"/>
            </a:endParaRPr>
          </a:p>
          <a:p>
            <a:endParaRPr lang="en-US" dirty="0" smtClean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324293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Soil Bacteria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48199"/>
          </a:xfrm>
        </p:spPr>
        <p:txBody>
          <a:bodyPr>
            <a:normAutofit fontScale="47500" lnSpcReduction="2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sz="1700" dirty="0" smtClean="0"/>
              <a:t>                 </a:t>
            </a:r>
          </a:p>
          <a:p>
            <a:pPr marL="0" indent="0">
              <a:buNone/>
            </a:pPr>
            <a:r>
              <a:rPr lang="en-US" sz="1700" dirty="0"/>
              <a:t> </a:t>
            </a:r>
            <a:r>
              <a:rPr lang="en-US" sz="1700" dirty="0" smtClean="0"/>
              <a:t>               Photo Credit</a:t>
            </a:r>
            <a:r>
              <a:rPr lang="en-US" sz="1700" dirty="0"/>
              <a:t>: Michael T. Holmes, Oregon State University, Corvallis.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95400"/>
            <a:ext cx="73152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69815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Bacteria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latin typeface="Comic Sans MS" pitchFamily="66" charset="0"/>
              </a:rPr>
              <a:t>Bacteria help rot dead plants and animals to recycle nutrients into plant food.</a:t>
            </a:r>
          </a:p>
          <a:p>
            <a:endParaRPr lang="en-US" dirty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They </a:t>
            </a:r>
            <a:r>
              <a:rPr lang="en-US" dirty="0">
                <a:latin typeface="Comic Sans MS" pitchFamily="66" charset="0"/>
              </a:rPr>
              <a:t>help make nitrogen (a plant food) for plants</a:t>
            </a:r>
            <a:r>
              <a:rPr lang="en-US" dirty="0" smtClean="0">
                <a:latin typeface="Comic Sans MS" pitchFamily="66" charset="0"/>
              </a:rPr>
              <a:t>.</a:t>
            </a:r>
          </a:p>
          <a:p>
            <a:endParaRPr lang="en-US" dirty="0">
              <a:latin typeface="Comic Sans MS" pitchFamily="66" charset="0"/>
            </a:endParaRPr>
          </a:p>
          <a:p>
            <a:r>
              <a:rPr lang="en-US" dirty="0">
                <a:latin typeface="Comic Sans MS" pitchFamily="66" charset="0"/>
              </a:rPr>
              <a:t>Some live free in the soil; others grow on the roots of plants (legumes).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23346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2589</TotalTime>
  <Words>704</Words>
  <Application>Microsoft Office PowerPoint</Application>
  <PresentationFormat>On-screen Show (4:3)</PresentationFormat>
  <Paragraphs>178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Soil </vt:lpstr>
      <vt:lpstr>What is soil?</vt:lpstr>
      <vt:lpstr>What is soil?</vt:lpstr>
      <vt:lpstr>What does soil do? </vt:lpstr>
      <vt:lpstr>What does soil do?</vt:lpstr>
      <vt:lpstr>Soil organisms</vt:lpstr>
      <vt:lpstr>Bacteria </vt:lpstr>
      <vt:lpstr>Soil Bacteria</vt:lpstr>
      <vt:lpstr>Bacteria</vt:lpstr>
      <vt:lpstr>Bacteria </vt:lpstr>
      <vt:lpstr>Fungi</vt:lpstr>
      <vt:lpstr>Hyphae of Fungi</vt:lpstr>
      <vt:lpstr>Fungi</vt:lpstr>
      <vt:lpstr>Some fungi produce large above ground structures.</vt:lpstr>
      <vt:lpstr>Actinomycetes</vt:lpstr>
      <vt:lpstr>Actinomycetes</vt:lpstr>
      <vt:lpstr>Actinomycetes</vt:lpstr>
      <vt:lpstr>Protozoa</vt:lpstr>
      <vt:lpstr>Protozoans</vt:lpstr>
      <vt:lpstr>Nematodes</vt:lpstr>
      <vt:lpstr>Nematodes</vt:lpstr>
      <vt:lpstr>Arthropods</vt:lpstr>
      <vt:lpstr>Arthropods</vt:lpstr>
      <vt:lpstr>Arthropods</vt:lpstr>
      <vt:lpstr>Earthworms</vt:lpstr>
      <vt:lpstr>Earthworms</vt:lpstr>
      <vt:lpstr>Earthworm</vt:lpstr>
      <vt:lpstr>Organisms living in soil</vt:lpstr>
      <vt:lpstr>PowerPoint Presentation</vt:lpstr>
      <vt:lpstr>The End</vt:lpstr>
    </vt:vector>
  </TitlesOfParts>
  <Company>Tulsa Community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Soil Biology</dc:title>
  <dc:creator>Robyn</dc:creator>
  <cp:lastModifiedBy>Robyn</cp:lastModifiedBy>
  <cp:revision>34</cp:revision>
  <dcterms:created xsi:type="dcterms:W3CDTF">2012-08-19T00:58:02Z</dcterms:created>
  <dcterms:modified xsi:type="dcterms:W3CDTF">2012-09-14T15:26:16Z</dcterms:modified>
</cp:coreProperties>
</file>