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2" r:id="rId3"/>
    <p:sldId id="268" r:id="rId4"/>
    <p:sldId id="269" r:id="rId5"/>
    <p:sldId id="257" r:id="rId6"/>
    <p:sldId id="264" r:id="rId7"/>
    <p:sldId id="265" r:id="rId8"/>
    <p:sldId id="270" r:id="rId9"/>
    <p:sldId id="266" r:id="rId10"/>
    <p:sldId id="273" r:id="rId11"/>
    <p:sldId id="258" r:id="rId12"/>
    <p:sldId id="260" r:id="rId13"/>
    <p:sldId id="259" r:id="rId14"/>
    <p:sldId id="267" r:id="rId15"/>
    <p:sldId id="262" r:id="rId16"/>
    <p:sldId id="271" r:id="rId17"/>
    <p:sldId id="276" r:id="rId18"/>
    <p:sldId id="275" r:id="rId19"/>
    <p:sldId id="274" r:id="rId2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3300"/>
    <a:srgbClr val="006600"/>
    <a:srgbClr val="003300"/>
    <a:srgbClr val="008000"/>
    <a:srgbClr val="00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625" autoAdjust="0"/>
  </p:normalViewPr>
  <p:slideViewPr>
    <p:cSldViewPr>
      <p:cViewPr>
        <p:scale>
          <a:sx n="83" d="100"/>
          <a:sy n="83" d="100"/>
        </p:scale>
        <p:origin x="-730" y="-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628" y="-10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FACC378-BB3D-4E69-AE89-41825138434A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AA9977F-1F16-4D05-BADA-FDD4B9EA7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95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3B57F-FE21-435F-ABE8-A672D023E427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29F37-D862-401C-96EC-A73A6D7A5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3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784E-80B8-4498-8478-CEA18FA3F29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442-D7B6-40BE-8C62-B93E15C70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784E-80B8-4498-8478-CEA18FA3F29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442-D7B6-40BE-8C62-B93E15C70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784E-80B8-4498-8478-CEA18FA3F29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442-D7B6-40BE-8C62-B93E15C70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784E-80B8-4498-8478-CEA18FA3F29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442-D7B6-40BE-8C62-B93E15C70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784E-80B8-4498-8478-CEA18FA3F29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442-D7B6-40BE-8C62-B93E15C70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784E-80B8-4498-8478-CEA18FA3F29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442-D7B6-40BE-8C62-B93E15C708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784E-80B8-4498-8478-CEA18FA3F29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442-D7B6-40BE-8C62-B93E15C70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784E-80B8-4498-8478-CEA18FA3F29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442-D7B6-40BE-8C62-B93E15C70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784E-80B8-4498-8478-CEA18FA3F29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442-D7B6-40BE-8C62-B93E15C70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784E-80B8-4498-8478-CEA18FA3F29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866442-D7B6-40BE-8C62-B93E15C70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784E-80B8-4498-8478-CEA18FA3F29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442-D7B6-40BE-8C62-B93E15C70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553784E-80B8-4498-8478-CEA18FA3F29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D866442-D7B6-40BE-8C62-B93E15C708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compostbins.com/compost-bins/compost-bins/duratrel24cubicftcompostbinmocha.cf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://www.compostbins.com/compost-tumblers/compost-tumblers/sunmar400autoflowcomposter136cubicftcomposttumbler.cf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hyperlink" Target="http://www.gardensupermart.com/green-living/wp-content/uploads/2010/12/digester2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compostbins.com/compost-bins/12177+12185.cfm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www.compostbins.com/compost-tumblers/12177+4295105378.cf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mpostbins.com/compost-tumblers/compost-tumblers/50galloncomporollrecycledplasticcomposttumbler.cfm" TargetMode="External"/><Relationship Id="rId5" Type="http://schemas.openxmlformats.org/officeDocument/2006/relationships/hyperlink" Target="http://www.compostbins.com/kitchen-composters/12177+4295105382.cfm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http://www.compostbins.com/worm-composters/12177+4295105380.cfm" TargetMode="Externa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5.jpeg"/><Relationship Id="rId2" Type="http://schemas.openxmlformats.org/officeDocument/2006/relationships/hyperlink" Target="http://www.compostbins.com/compost-tumblers/compost-tumblers/rotocomposterjr7cubicfeetcomposttumbler.cf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mpostbins.com/compost-tumblers/compost-tumblers/50galloncomporollrecycledplasticcomposttumbler.cfm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compostbins.com/compost-tumblers/compost-tumblers/originalcompostumblercomposttumbler.cf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09800"/>
            <a:ext cx="8686800" cy="276225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 smtClean="0">
                <a:solidFill>
                  <a:srgbClr val="FF33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Let’s </a:t>
            </a:r>
            <a:br>
              <a:rPr lang="en-US" sz="9600" b="1" dirty="0" smtClean="0">
                <a:solidFill>
                  <a:srgbClr val="FF33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9600" b="1" dirty="0" smtClean="0">
                <a:solidFill>
                  <a:srgbClr val="FF33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Talk </a:t>
            </a:r>
            <a:br>
              <a:rPr lang="en-US" sz="9600" b="1" dirty="0" smtClean="0">
                <a:solidFill>
                  <a:srgbClr val="FF33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9600" b="1" dirty="0" smtClean="0">
                <a:solidFill>
                  <a:srgbClr val="FF33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Trash !</a:t>
            </a:r>
            <a:endParaRPr lang="en-US" sz="9600" b="1" dirty="0">
              <a:solidFill>
                <a:srgbClr val="FF33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-159191" y="5060241"/>
            <a:ext cx="3801168" cy="471313"/>
          </a:xfrm>
        </p:spPr>
        <p:txBody>
          <a:bodyPr>
            <a:normAutofit fontScale="40000" lnSpcReduction="20000"/>
          </a:bodyPr>
          <a:lstStyle/>
          <a:p>
            <a:r>
              <a:rPr lang="en-US" sz="4800" dirty="0" smtClean="0"/>
              <a:t>Where it all began,,,</a:t>
            </a:r>
            <a:endParaRPr lang="en-US" sz="4800" dirty="0"/>
          </a:p>
        </p:txBody>
      </p:sp>
      <p:pic>
        <p:nvPicPr>
          <p:cNvPr id="5" name="How to make compost(wmv)(wmv)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5181600"/>
            <a:ext cx="342900" cy="2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60450"/>
            <a:ext cx="3048000" cy="313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7520940" cy="548640"/>
          </a:xfrm>
        </p:spPr>
        <p:txBody>
          <a:bodyPr/>
          <a:lstStyle/>
          <a:p>
            <a:r>
              <a:rPr lang="en-US" dirty="0" smtClean="0"/>
              <a:t>Patio Composting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57800" y="381000"/>
            <a:ext cx="37338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yikesmoney.files.wordpress.com/2010/03/img_1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"/>
            <a:ext cx="35941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arm1.static.flickr.com/147/420871340_13ba8daa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171575"/>
            <a:ext cx="29083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13100" y="3581400"/>
            <a:ext cx="37211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http://i.ytimg.com/vi/1MRqU25-lqg/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3648074"/>
            <a:ext cx="3568700" cy="26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0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Cubit Yard Wire Bin</a:t>
            </a:r>
            <a:endParaRPr lang="en-US" dirty="0"/>
          </a:p>
        </p:txBody>
      </p:sp>
      <p:pic>
        <p:nvPicPr>
          <p:cNvPr id="3076" name="Picture 4" descr="http://t1.gstatic.com/images?q=tbn:ANd9GcS_2OSu48SazSJd3asPiUBc9eR9uqyHjekMCtL_52tsxFFhkqTO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066800"/>
            <a:ext cx="4343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dn.henryfields.com/images/250/647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1605"/>
            <a:ext cx="3960668" cy="396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2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"/>
            <a:ext cx="7520940" cy="548640"/>
          </a:xfrm>
        </p:spPr>
        <p:txBody>
          <a:bodyPr/>
          <a:lstStyle/>
          <a:p>
            <a:r>
              <a:rPr lang="en-US" dirty="0" smtClean="0"/>
              <a:t>Use what you have on hand…</a:t>
            </a:r>
            <a:endParaRPr lang="en-US" dirty="0"/>
          </a:p>
        </p:txBody>
      </p:sp>
      <p:pic>
        <p:nvPicPr>
          <p:cNvPr id="5122" name="Picture 2" descr="http://i-cdn.apartmenttherapy.com/uimages/re-nest/07-24-09palletcom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95400"/>
            <a:ext cx="3200400" cy="268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3.gstatic.com/images?q=tbn:ANd9GcTlS2flud2kv91ga15pksCGX8whbYvaNeq3etiCIlzTvJte2mo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3565768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organicgardeninfo.com/images/fixed-compost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7" y="3810000"/>
            <a:ext cx="4873625" cy="274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Multi-Step Bins</a:t>
            </a:r>
            <a:endParaRPr lang="en-US" dirty="0"/>
          </a:p>
        </p:txBody>
      </p:sp>
      <p:pic>
        <p:nvPicPr>
          <p:cNvPr id="7170" name="Picture 2" descr=" Dura-Trel 179 Gallon Vinyl Mocha Compost B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914400"/>
            <a:ext cx="3047999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 Sun-Mar 400 Autoflow 102 Gallon Compost Tumbl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24200"/>
            <a:ext cx="3048000" cy="304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compostjunkie.com/images/3_bin_compost_system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4" y="4191001"/>
            <a:ext cx="38100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0581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Green Cone &amp;</a:t>
            </a:r>
          </a:p>
          <a:p>
            <a:r>
              <a:rPr lang="en-US" sz="4800" dirty="0" err="1" smtClean="0"/>
              <a:t>Algreen’s</a:t>
            </a:r>
            <a:r>
              <a:rPr lang="en-US" sz="4800" dirty="0" smtClean="0"/>
              <a:t> Solar Digester Systems</a:t>
            </a:r>
            <a:endParaRPr lang="en-US" sz="48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762000" y="-140732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1028" name="Picture 4" descr="http://oliverdailynews.com/wp-content/uploads/2012/03/Green-Cone-Composter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" r="18278" b="7732"/>
          <a:stretch/>
        </p:blipFill>
        <p:spPr bwMode="auto">
          <a:xfrm>
            <a:off x="3999074" y="3810000"/>
            <a:ext cx="3319417" cy="291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reenupgrader.com/files/2008/04/clip-image002-thumb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2043545"/>
            <a:ext cx="3837709" cy="383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gardensupermart.com/green-living/wp-content/uploads/2010/12/digester2-242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67829"/>
            <a:ext cx="282752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9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I’ve got worms!</a:t>
            </a:r>
            <a:endParaRPr lang="en-US" dirty="0"/>
          </a:p>
        </p:txBody>
      </p:sp>
      <p:pic>
        <p:nvPicPr>
          <p:cNvPr id="6146" name="Picture 2" descr="http://pubs.ext.vt.edu/442/442-005/L_IMG_figur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7585"/>
            <a:ext cx="4009762" cy="312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thewormdude.com/wp-content/uploads/2009/07/gusanito-worm-b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064" y="1043632"/>
            <a:ext cx="4400550" cy="468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ortable Worm B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5200"/>
            <a:ext cx="3160490" cy="304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675" y="34637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Kitchen Composter</a:t>
            </a:r>
            <a:endParaRPr lang="en-US" sz="6600" dirty="0"/>
          </a:p>
        </p:txBody>
      </p:sp>
      <p:pic>
        <p:nvPicPr>
          <p:cNvPr id="7170" name="Picture 2" descr="http://www.wired.com/images/productreviews/2009/04/pr_nature_mill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653741"/>
            <a:ext cx="3257550" cy="295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itchen compost cad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2133598"/>
            <a:ext cx="4848225" cy="42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itchen Compost P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4" y="3200400"/>
            <a:ext cx="3021157" cy="293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ountryandvictoriantimes.files.wordpress.com/2011/11/com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97192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4531057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DearTeacher-Normal" pitchFamily="2" charset="0"/>
              </a:rPr>
              <a:t>Trouble shooting  problems  In Your compost</a:t>
            </a:r>
            <a:endParaRPr lang="en-US" sz="3600" dirty="0">
              <a:latin typeface="DearTeacher-Norm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melllikedirt.files.wordpress.com/2009/05/compost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291" y="4482"/>
            <a:ext cx="6230850" cy="641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21920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rgbClr val="006600"/>
                </a:solidFill>
                <a:latin typeface="a bug's life" pitchFamily="34" charset="0"/>
              </a:rPr>
              <a:t>Get the most outta compost!</a:t>
            </a:r>
            <a:endParaRPr lang="en-US" sz="5200" b="1" dirty="0">
              <a:solidFill>
                <a:srgbClr val="006600"/>
              </a:solidFill>
              <a:latin typeface="a bug's lif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erge 6"/>
          <p:cNvSpPr/>
          <p:nvPr/>
        </p:nvSpPr>
        <p:spPr>
          <a:xfrm>
            <a:off x="1447800" y="533400"/>
            <a:ext cx="5867400" cy="4961930"/>
          </a:xfrm>
          <a:prstGeom prst="flowChartMerg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4636" y="3429000"/>
            <a:ext cx="917863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1000" b="1" cap="all" spc="0" dirty="0" smtClean="0">
                <a:ln w="0"/>
                <a:solidFill>
                  <a:srgbClr val="FF3300"/>
                </a:solidFill>
                <a:effectLst>
                  <a:reflection blurRad="12700" stA="50000" endPos="50000" dist="5000" dir="5400000" sy="-100000" rotWithShape="0"/>
                </a:effectLst>
                <a:latin typeface="Westate" pitchFamily="2" charset="0"/>
              </a:rPr>
              <a:t>Super power???</a:t>
            </a:r>
            <a:endParaRPr lang="en-US" sz="11000" b="1" cap="all" spc="0" dirty="0">
              <a:ln w="0"/>
              <a:solidFill>
                <a:srgbClr val="FF3300"/>
              </a:solidFill>
              <a:effectLst>
                <a:reflection blurRad="12700" stA="50000" endPos="50000" dist="5000" dir="5400000" sy="-100000" rotWithShape="0"/>
              </a:effectLst>
              <a:latin typeface="Westat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410610"/>
            <a:ext cx="5562600" cy="1207509"/>
          </a:xfrm>
        </p:spPr>
        <p:txBody>
          <a:bodyPr/>
          <a:lstStyle/>
          <a:p>
            <a:pPr algn="ctr"/>
            <a:r>
              <a:rPr lang="en-US" sz="6000" dirty="0" smtClean="0">
                <a:latin typeface="39 Smooth" pitchFamily="2" charset="0"/>
              </a:rPr>
              <a:t>I compost</a:t>
            </a:r>
            <a:br>
              <a:rPr lang="en-US" sz="6000" dirty="0" smtClean="0">
                <a:latin typeface="39 Smooth" pitchFamily="2" charset="0"/>
              </a:rPr>
            </a:br>
            <a:r>
              <a:rPr lang="en-US" sz="6000" dirty="0" smtClean="0">
                <a:latin typeface="39 Smooth" pitchFamily="2" charset="0"/>
              </a:rPr>
              <a:t>What’s your </a:t>
            </a:r>
            <a:endParaRPr lang="en-US" sz="6000" dirty="0">
              <a:latin typeface="39 Smooth" pitchFamily="2" charset="0"/>
            </a:endParaRPr>
          </a:p>
        </p:txBody>
      </p:sp>
      <p:pic>
        <p:nvPicPr>
          <p:cNvPr id="3" name="Composting grass clippings.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 flipV="1">
            <a:off x="0" y="5943600"/>
            <a:ext cx="330597" cy="24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8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4082" y="575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King Sargon</a:t>
            </a:r>
            <a:endParaRPr lang="en-US" sz="5400" dirty="0"/>
          </a:p>
        </p:txBody>
      </p:sp>
      <p:pic>
        <p:nvPicPr>
          <p:cNvPr id="8194" name="Picture 2" descr="http://t2.gstatic.com/images?q=tbn:ANd9GcSJwidPVP7E6-X3fsOV1wT6UUaUsZ6SDuAqjW5AF92AT61eOw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71" y="3048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neric.org/~rblackbu/images2/cassidyhandcaitlynpkingsargon2_files/image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27" y="1066800"/>
            <a:ext cx="26350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33362" y="249957"/>
            <a:ext cx="4414838" cy="346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KING SARGON  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Scholars once claimed that no Assyrian King Sargon ever lived, because the Bible was THE ONLY record of such a person. “In the year that Tartan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came to Ashdod, when Sargon the king of Assyria sent him, and he fought against Ashdod and took it…” - Isaiah 20:1.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King Sargon’s palace was discovered in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Khorsabad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, Iraq. The very event recorded in Isaiah 20-his capture of Ashdod-was recorded on the palace walls.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0" name="Picture 8" descr="cuneiform-Sarg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92751"/>
            <a:ext cx="2514599" cy="297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55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George Washington, Composter-in-chief</a:t>
            </a:r>
            <a:endParaRPr lang="en-US" dirty="0"/>
          </a:p>
        </p:txBody>
      </p:sp>
      <p:pic>
        <p:nvPicPr>
          <p:cNvPr id="1026" name="Picture 2" descr="http://greenopolis.com/files/images/washington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80" y="914400"/>
            <a:ext cx="4635009" cy="29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reenopolis.com/files/images/washington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3241"/>
          <a:stretch/>
        </p:blipFill>
        <p:spPr bwMode="auto">
          <a:xfrm>
            <a:off x="380996" y="4094018"/>
            <a:ext cx="3605968" cy="227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reenopolis.com/files/images/washington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60" y="4114800"/>
            <a:ext cx="4323094" cy="23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99" y="152400"/>
            <a:ext cx="8610600" cy="548640"/>
          </a:xfrm>
        </p:spPr>
        <p:txBody>
          <a:bodyPr/>
          <a:lstStyle/>
          <a:p>
            <a:pPr algn="ctr"/>
            <a:r>
              <a:rPr lang="en-US" sz="3600" b="1" u="sng" dirty="0" smtClean="0"/>
              <a:t>Ask yourself some questions???</a:t>
            </a:r>
            <a:endParaRPr lang="en-US" sz="3600" b="1" u="sng" dirty="0"/>
          </a:p>
        </p:txBody>
      </p:sp>
      <p:sp>
        <p:nvSpPr>
          <p:cNvPr id="3" name="TextBox 2"/>
          <p:cNvSpPr txBox="1"/>
          <p:nvPr/>
        </p:nvSpPr>
        <p:spPr>
          <a:xfrm rot="19842746">
            <a:off x="-155900" y="1474954"/>
            <a:ext cx="45368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 bug's life" pitchFamily="34" charset="0"/>
              </a:rPr>
              <a:t>What do I want to do with my finished compost?</a:t>
            </a:r>
            <a:endParaRPr lang="en-US" sz="3600" b="1" dirty="0">
              <a:solidFill>
                <a:srgbClr val="FF0000"/>
              </a:solidFill>
              <a:latin typeface="a bug's lif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67495">
            <a:off x="3345380" y="3757642"/>
            <a:ext cx="3483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</a:rPr>
              <a:t>How much work is involved?</a:t>
            </a:r>
            <a:endParaRPr lang="en-US" sz="3600" b="1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363884">
            <a:off x="5789579" y="1145146"/>
            <a:ext cx="3851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Curlz MT" pitchFamily="82" charset="0"/>
              </a:rPr>
              <a:t>Am I patient?... 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Candara" pitchFamily="34" charset="0"/>
              </a:rPr>
              <a:t>Or Type ‘A’?</a:t>
            </a:r>
            <a:endParaRPr lang="en-US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799582">
            <a:off x="4930730" y="5672144"/>
            <a:ext cx="417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66FF"/>
                </a:solidFill>
                <a:latin typeface="Jokerman" pitchFamily="82" charset="0"/>
              </a:rPr>
              <a:t>Water source???</a:t>
            </a:r>
            <a:endParaRPr lang="en-US" sz="3600" dirty="0">
              <a:solidFill>
                <a:srgbClr val="0066FF"/>
              </a:solidFill>
              <a:latin typeface="Jokerm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814978">
            <a:off x="223041" y="4599690"/>
            <a:ext cx="3473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93300"/>
                </a:solidFill>
                <a:latin typeface="20th Century Font" pitchFamily="2" charset="0"/>
              </a:rPr>
              <a:t>Location???</a:t>
            </a:r>
            <a:endParaRPr lang="en-US" sz="6000" b="1" dirty="0">
              <a:solidFill>
                <a:srgbClr val="993300"/>
              </a:solidFill>
              <a:latin typeface="20th Century Fo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796441">
            <a:off x="2231366" y="5672144"/>
            <a:ext cx="2027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Style???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 rot="20873904">
            <a:off x="6968093" y="3774395"/>
            <a:ext cx="213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3300"/>
                </a:solidFill>
                <a:latin typeface="AR CHRISTY" pitchFamily="2" charset="0"/>
              </a:rPr>
              <a:t>Cost???</a:t>
            </a:r>
            <a:endParaRPr lang="en-US" sz="3600" b="1" dirty="0">
              <a:solidFill>
                <a:srgbClr val="FF3300"/>
              </a:solidFill>
              <a:latin typeface="AR CHRISTY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2133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Why do I want to compost?</a:t>
            </a:r>
            <a:endParaRPr lang="en-US" sz="32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475"/>
            <a:ext cx="8534400" cy="1173162"/>
          </a:xfrm>
        </p:spPr>
        <p:txBody>
          <a:bodyPr>
            <a:noAutofit/>
          </a:bodyPr>
          <a:lstStyle/>
          <a:p>
            <a:r>
              <a:rPr lang="en-US" sz="7200" dirty="0" smtClean="0"/>
              <a:t>Heaps…Pile it up!!!</a:t>
            </a:r>
            <a:endParaRPr lang="en-US" sz="72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53475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2050" name="Picture 2" descr="http://web.extension.illinois.edu/homecompost/images/he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" y="1600200"/>
            <a:ext cx="4695501" cy="28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2819400"/>
            <a:ext cx="426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 can create a compost pile in your backyard </a:t>
            </a:r>
            <a:r>
              <a:rPr lang="en-US" sz="2800" dirty="0" smtClean="0"/>
              <a:t>depending </a:t>
            </a:r>
            <a:r>
              <a:rPr lang="en-US" sz="2800" dirty="0"/>
              <a:t>on your available </a:t>
            </a:r>
            <a:r>
              <a:rPr lang="en-US" sz="2800" dirty="0" smtClean="0"/>
              <a:t>space and usable product.  This can take up to two years to complete, just block off space and “Pile it up!!! “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36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0701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Pit Trenchin</a:t>
            </a:r>
            <a:r>
              <a:rPr lang="en-US" sz="4400" dirty="0"/>
              <a:t>g</a:t>
            </a:r>
          </a:p>
        </p:txBody>
      </p:sp>
      <p:pic>
        <p:nvPicPr>
          <p:cNvPr id="1030" name="Picture 6" descr="http://web.extension.illinois.edu/homecompost/images/year-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56619"/>
            <a:ext cx="3108176" cy="114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838200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Year 1</a:t>
            </a:r>
            <a:r>
              <a:rPr lang="en-US" sz="2000" dirty="0"/>
              <a:t> – Dig a 1’ foot wide trench on the left hand 1/3 of the 3’ area (A). Add compostable materials in this trench and cover with soil when half an inch full. Leave the center 1’ section open for a path (B), and plant your crop in the remaining 1’ strip along the right side (C).</a:t>
            </a:r>
          </a:p>
        </p:txBody>
      </p:sp>
      <p:pic>
        <p:nvPicPr>
          <p:cNvPr id="1032" name="Picture 8" descr="http://web.extension.illinois.edu/homecompost/images/year-tw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8301"/>
            <a:ext cx="3108179" cy="114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86991" y="3276600"/>
            <a:ext cx="5354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Year 2</a:t>
            </a:r>
            <a:r>
              <a:rPr lang="en-US" sz="2000" dirty="0"/>
              <a:t> – Section A is a path for year 2 allowing time for the Materials to break down. Plant your crop in section B. Section C, where you planted last year, becomes the compost trench.</a:t>
            </a:r>
          </a:p>
        </p:txBody>
      </p:sp>
      <p:pic>
        <p:nvPicPr>
          <p:cNvPr id="1034" name="Picture 10" descr="http://web.extension.illinois.edu/homecompost/images/year-thr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947104"/>
            <a:ext cx="3108176" cy="114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93918" y="5036127"/>
            <a:ext cx="5628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Year 3</a:t>
            </a:r>
            <a:r>
              <a:rPr lang="en-US" sz="2000" dirty="0"/>
              <a:t> – Section A is now ready for planting. Section B is your trench for composting. Section C is in the second year of composting is it will be the path.</a:t>
            </a:r>
          </a:p>
        </p:txBody>
      </p:sp>
    </p:spTree>
    <p:extLst>
      <p:ext uri="{BB962C8B-B14F-4D97-AF65-F5344CB8AC3E}">
        <p14:creationId xmlns:p14="http://schemas.microsoft.com/office/powerpoint/2010/main" val="5116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455" y="27709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Sheet  Composting</a:t>
            </a:r>
            <a:endParaRPr lang="en-US" sz="7200" dirty="0"/>
          </a:p>
        </p:txBody>
      </p:sp>
      <p:pic>
        <p:nvPicPr>
          <p:cNvPr id="4098" name="Picture 2" descr="http://gardening.inthekoots.com/files/2011/09/sheet-mulc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" y="2832772"/>
            <a:ext cx="4704715" cy="352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0597" y="1066800"/>
            <a:ext cx="8286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Don’t bother to dig, level or weed! That’s sheet mulching. </a:t>
            </a:r>
            <a:r>
              <a:rPr lang="en-US" sz="2400" dirty="0" smtClean="0"/>
              <a:t>Definitely </a:t>
            </a:r>
            <a:r>
              <a:rPr lang="en-US" sz="2400" dirty="0"/>
              <a:t>the Guerilla Gardeners way to a quick garden without the back breaking labor you get when starting a new garden from scratch</a:t>
            </a:r>
            <a:r>
              <a:rPr lang="en-US" sz="2400" dirty="0" smtClean="0"/>
              <a:t>.  Think Lasagna…make layers: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486506" y="5585671"/>
            <a:ext cx="2600094" cy="750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86506" y="5530311"/>
            <a:ext cx="28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Wet Cardboard and/or Newspaper</a:t>
            </a:r>
            <a:endParaRPr lang="en-US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038600" y="5530311"/>
            <a:ext cx="447906" cy="11072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89273" y="4597039"/>
            <a:ext cx="3939336" cy="805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87053" y="3809187"/>
            <a:ext cx="3337259" cy="534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62218" y="2937592"/>
            <a:ext cx="3362094" cy="720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59686" y="4572000"/>
            <a:ext cx="3868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Wet Leaf Mold (</a:t>
            </a:r>
            <a:r>
              <a:rPr lang="en-US" sz="2400" b="1" dirty="0"/>
              <a:t>last year’s </a:t>
            </a:r>
            <a:r>
              <a:rPr lang="en-US" sz="2400" b="1" dirty="0" smtClean="0"/>
              <a:t>leaves) or Wet Raked Leaves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935832" y="4724399"/>
            <a:ext cx="653441" cy="402955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62218" y="3805535"/>
            <a:ext cx="3847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Clean Straw or Sawdust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89273" y="2902803"/>
            <a:ext cx="3302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Wet Weed &amp; Seed Free </a:t>
            </a:r>
          </a:p>
          <a:p>
            <a:r>
              <a:rPr lang="en-US" sz="2400" b="1" dirty="0" smtClean="0"/>
              <a:t>Finished Compost</a:t>
            </a:r>
            <a:endParaRPr lang="en-US" sz="2400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733800" y="4076293"/>
            <a:ext cx="752706" cy="19313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1"/>
          </p:cNvCxnSpPr>
          <p:nvPr/>
        </p:nvCxnSpPr>
        <p:spPr>
          <a:xfrm flipH="1">
            <a:off x="3935832" y="3297596"/>
            <a:ext cx="526386" cy="552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9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7239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 tooltip="Compost Tumbler"/>
              </a:rPr>
              <a:t>Compost Tumbler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compost tumbler has an internal mechanism designed to move or adjust/aerate the compost pile by turning or rotating the central bin, typically on a stand.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hlinkClick r:id="rId3" tooltip="Compost Bins"/>
              </a:rPr>
              <a:t>Composting Bins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composting bin is a fixed position, freestanding bin that needs to have the contents manually moved or adjusted (normally with an aerator) to aerate the compost pile.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hlinkClick r:id="rId4" tooltip="Worm Composters"/>
              </a:rPr>
              <a:t>Worm Composters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Worm composters are self-contained composters that don't generate heat. Red worms feed on yard waste, fruit and vegetable trimmings. Properly maintained, worm composters are odorless and can be used year round.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hlinkClick r:id="rId5" action="ppaction://hlinkfile" tooltip="Kitchen Composters"/>
              </a:rPr>
              <a:t>Kitchen Composters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Designed to sit right on the counter or next to your regular trash bin, kitchen composters are perfect for composting on a smaller scale. A kitchen composter often looks like a simple, non-descript bucket.</a:t>
            </a:r>
          </a:p>
        </p:txBody>
      </p:sp>
      <p:pic>
        <p:nvPicPr>
          <p:cNvPr id="3" name="Picture 6" descr=" CompoSpin 50 Gallon Recycled Plastic Compost Tumbler with Rolling Bas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9" y="457200"/>
            <a:ext cx="709610" cy="70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compostjunkie.com/images/3_bin_compost_system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8" y="1869426"/>
            <a:ext cx="758101" cy="4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thewormdude.com/wp-content/uploads/2009/07/gusanito-worm-bi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8" y="3029753"/>
            <a:ext cx="783965" cy="83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itchen Compost Pai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9" y="4797136"/>
            <a:ext cx="642281" cy="62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62600" y="1066800"/>
            <a:ext cx="3581400" cy="3600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66801"/>
            <a:ext cx="3429000" cy="3501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1200" y="-762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Turning Units</a:t>
            </a:r>
            <a:endParaRPr lang="en-US" sz="7200" dirty="0"/>
          </a:p>
        </p:txBody>
      </p:sp>
      <p:pic>
        <p:nvPicPr>
          <p:cNvPr id="3074" name="Picture 2" descr=" Good Ideas 52 Gallon Compost Wizard Jr. Recycled Plastic Compost Tumb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 Original ComposTumbler 168 Gallon Compost Tumbl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198"/>
            <a:ext cx="3352800" cy="335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5600" y="3657600"/>
            <a:ext cx="34290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 CompoSpin 50 Gallon Recycled Plastic Compost Tumbler with Rolling Bas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95" y="3733800"/>
            <a:ext cx="3224210" cy="307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1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1119</TotalTime>
  <Words>372</Words>
  <Application>Microsoft Office PowerPoint</Application>
  <PresentationFormat>On-screen Show (4:3)</PresentationFormat>
  <Paragraphs>46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Angles</vt:lpstr>
      <vt:lpstr>Let’s  Talk  Trash !</vt:lpstr>
      <vt:lpstr>King Sargon</vt:lpstr>
      <vt:lpstr>George Washington, Composter-in-chief</vt:lpstr>
      <vt:lpstr>Ask yourself some questions???</vt:lpstr>
      <vt:lpstr>Heaps…Pile it up!!!</vt:lpstr>
      <vt:lpstr>PowerPoint Presentation</vt:lpstr>
      <vt:lpstr>PowerPoint Presentation</vt:lpstr>
      <vt:lpstr>PowerPoint Presentation</vt:lpstr>
      <vt:lpstr>PowerPoint Presentation</vt:lpstr>
      <vt:lpstr>Patio Composting</vt:lpstr>
      <vt:lpstr>Cubit Yard Wire Bin</vt:lpstr>
      <vt:lpstr>Use what you have on hand…</vt:lpstr>
      <vt:lpstr>Multi-Step Bins</vt:lpstr>
      <vt:lpstr>PowerPoint Presentation</vt:lpstr>
      <vt:lpstr>I’ve got worms!</vt:lpstr>
      <vt:lpstr>PowerPoint Presentation</vt:lpstr>
      <vt:lpstr>PowerPoint Presentation</vt:lpstr>
      <vt:lpstr>PowerPoint Presentation</vt:lpstr>
      <vt:lpstr>I compost What’s your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Yes, My Compost Doesn’t Stink!</dc:title>
  <dc:creator>Pamela C. Wood</dc:creator>
  <cp:lastModifiedBy>Annie Brady</cp:lastModifiedBy>
  <cp:revision>46</cp:revision>
  <cp:lastPrinted>2012-10-03T02:22:14Z</cp:lastPrinted>
  <dcterms:created xsi:type="dcterms:W3CDTF">2012-09-25T21:55:23Z</dcterms:created>
  <dcterms:modified xsi:type="dcterms:W3CDTF">2013-03-19T18:06:18Z</dcterms:modified>
</cp:coreProperties>
</file>