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5"/>
  </p:handoutMasterIdLst>
  <p:sldIdLst>
    <p:sldId id="256" r:id="rId2"/>
    <p:sldId id="270" r:id="rId3"/>
    <p:sldId id="271" r:id="rId4"/>
    <p:sldId id="262" r:id="rId5"/>
    <p:sldId id="257" r:id="rId6"/>
    <p:sldId id="266" r:id="rId7"/>
    <p:sldId id="267" r:id="rId8"/>
    <p:sldId id="264" r:id="rId9"/>
    <p:sldId id="265" r:id="rId10"/>
    <p:sldId id="268" r:id="rId11"/>
    <p:sldId id="269" r:id="rId12"/>
    <p:sldId id="26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0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BCB1F-8690-4354-B699-9067879DFF69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C2E5B-C5F5-499B-A9CA-99B4825D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12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465-E3B1-407A-8898-4BC0F4DD157A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6471-FC04-4F3A-97D7-D6800F69D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465-E3B1-407A-8898-4BC0F4DD157A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6471-FC04-4F3A-97D7-D6800F69D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465-E3B1-407A-8898-4BC0F4DD157A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6471-FC04-4F3A-97D7-D6800F69D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1EB521-0E3F-4BB5-9373-7306E8942E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465-E3B1-407A-8898-4BC0F4DD157A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6471-FC04-4F3A-97D7-D6800F69D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465-E3B1-407A-8898-4BC0F4DD157A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6471-FC04-4F3A-97D7-D6800F69D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465-E3B1-407A-8898-4BC0F4DD157A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6471-FC04-4F3A-97D7-D6800F69D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465-E3B1-407A-8898-4BC0F4DD157A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6471-FC04-4F3A-97D7-D6800F69D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465-E3B1-407A-8898-4BC0F4DD157A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6471-FC04-4F3A-97D7-D6800F69D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465-E3B1-407A-8898-4BC0F4DD157A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6471-FC04-4F3A-97D7-D6800F69D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465-E3B1-407A-8898-4BC0F4DD157A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6471-FC04-4F3A-97D7-D6800F69D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2465-E3B1-407A-8898-4BC0F4DD157A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A36471-FC04-4F3A-97D7-D6800F69DD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1E2465-E3B1-407A-8898-4BC0F4DD157A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A36471-FC04-4F3A-97D7-D6800F69DD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this Gardeners Black Gold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Jervis</a:t>
            </a:r>
          </a:p>
          <a:p>
            <a:r>
              <a:rPr lang="en-US" dirty="0" smtClean="0"/>
              <a:t>Tulsa County Extension Educator </a:t>
            </a:r>
          </a:p>
          <a:p>
            <a:r>
              <a:rPr lang="en-US" dirty="0" smtClean="0"/>
              <a:t>Oklahoma State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OSU Soil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Routine Soil Tests are $10.00</a:t>
            </a:r>
          </a:p>
          <a:p>
            <a:endParaRPr lang="en-US" dirty="0" smtClean="0"/>
          </a:p>
          <a:p>
            <a:r>
              <a:rPr lang="en-US" dirty="0" smtClean="0"/>
              <a:t>N, P, K and pH</a:t>
            </a:r>
          </a:p>
          <a:p>
            <a:endParaRPr lang="en-US" dirty="0" smtClean="0"/>
          </a:p>
          <a:p>
            <a:r>
              <a:rPr lang="en-US" dirty="0" smtClean="0"/>
              <a:t>We can also </a:t>
            </a:r>
            <a:r>
              <a:rPr lang="en-US" dirty="0" smtClean="0">
                <a:latin typeface="+mj-lt"/>
              </a:rPr>
              <a:t>test for Micro and Secondary Nutrients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Soil Organic Matter, Texture and Salinity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OSU Soil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 to 14 day turn-a-round</a:t>
            </a:r>
          </a:p>
          <a:p>
            <a:endParaRPr lang="en-US" dirty="0" smtClean="0"/>
          </a:p>
          <a:p>
            <a:r>
              <a:rPr lang="en-US" dirty="0" smtClean="0"/>
              <a:t>Samples need to be somewhat dry, free of sticks and rocks</a:t>
            </a:r>
          </a:p>
          <a:p>
            <a:endParaRPr lang="en-US" dirty="0" smtClean="0"/>
          </a:p>
          <a:p>
            <a:r>
              <a:rPr lang="en-US" dirty="0" smtClean="0"/>
              <a:t>15-20 mini samples per area</a:t>
            </a:r>
          </a:p>
          <a:p>
            <a:endParaRPr lang="en-US" dirty="0"/>
          </a:p>
          <a:p>
            <a:r>
              <a:rPr lang="en-US" dirty="0" smtClean="0"/>
              <a:t>Bring us a pint</a:t>
            </a:r>
          </a:p>
          <a:p>
            <a:endParaRPr lang="en-US" dirty="0"/>
          </a:p>
          <a:p>
            <a:r>
              <a:rPr lang="en-US" dirty="0" smtClean="0"/>
              <a:t>We mail the results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“unfinished” compost could use up available nutrients from the plant</a:t>
            </a:r>
          </a:p>
          <a:p>
            <a:endParaRPr lang="en-US" dirty="0" smtClean="0"/>
          </a:p>
          <a:p>
            <a:r>
              <a:rPr lang="en-US" dirty="0" smtClean="0"/>
              <a:t>Too Many Nutrients</a:t>
            </a:r>
          </a:p>
          <a:p>
            <a:endParaRPr lang="en-US" dirty="0" smtClean="0"/>
          </a:p>
          <a:p>
            <a:r>
              <a:rPr lang="en-US" dirty="0" smtClean="0"/>
              <a:t>Too Much Salt</a:t>
            </a:r>
          </a:p>
          <a:p>
            <a:endParaRPr lang="en-US" dirty="0" smtClean="0"/>
          </a:p>
          <a:p>
            <a:r>
              <a:rPr lang="en-US" dirty="0" smtClean="0"/>
              <a:t>Lawns treated with herbicide </a:t>
            </a:r>
          </a:p>
          <a:p>
            <a:pPr lvl="1"/>
            <a:r>
              <a:rPr lang="en-US" dirty="0" smtClean="0"/>
              <a:t>Know what was applied and when</a:t>
            </a:r>
          </a:p>
          <a:p>
            <a:pPr lvl="1"/>
            <a:r>
              <a:rPr lang="en-US" dirty="0" smtClean="0"/>
              <a:t>Read the Label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65600" y="274638"/>
            <a:ext cx="4521200" cy="1782762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Questions?</a:t>
            </a:r>
          </a:p>
        </p:txBody>
      </p:sp>
      <p:pic>
        <p:nvPicPr>
          <p:cNvPr id="47107" name="Picture 3" descr="New Extension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5734" y="304800"/>
            <a:ext cx="3318933" cy="3584575"/>
          </a:xfrm>
          <a:noFill/>
        </p:spPr>
      </p:pic>
      <p:pic>
        <p:nvPicPr>
          <p:cNvPr id="47108" name="Picture 4" descr="osu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67" y="4059238"/>
            <a:ext cx="4255911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MG Logo Final 2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17067" y="2438401"/>
            <a:ext cx="3492500" cy="39290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it ready yet?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Ready to use when: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 smtClean="0"/>
              <a:t> Temps within pile begin to cool and remain steady even after turning pile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 smtClean="0"/>
              <a:t>Dark color and earthy smell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 smtClean="0"/>
              <a:t>You just know!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 smtClean="0"/>
              <a:t>Get it in the ground!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3252" name="Picture 4" descr="hndfl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71900"/>
            <a:ext cx="3352800" cy="2247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bjervis\Desktop\OALP Pics\China Ag Leadership 2008\China Pics 08\DSC04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761817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Compost</a:t>
            </a:r>
            <a:br>
              <a:rPr lang="en-US" dirty="0" smtClean="0"/>
            </a:br>
            <a:r>
              <a:rPr lang="en-US" dirty="0" smtClean="0"/>
              <a:t> Soil Amendment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Composts (Organic Matter) Builds Soil Structure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sz="2400" dirty="0" smtClean="0"/>
              <a:t>Improve drainage</a:t>
            </a:r>
          </a:p>
          <a:p>
            <a:pPr lvl="1" eaLnBrk="1" hangingPunct="1"/>
            <a:endParaRPr lang="en-US" sz="2400" dirty="0" smtClean="0"/>
          </a:p>
          <a:p>
            <a:pPr lvl="1"/>
            <a:r>
              <a:rPr lang="en-US" sz="2400" dirty="0" smtClean="0"/>
              <a:t>Water holding capacity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Retain nutrients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Compost</a:t>
            </a:r>
            <a:br>
              <a:rPr lang="en-US" dirty="0" smtClean="0"/>
            </a:br>
            <a:r>
              <a:rPr lang="en-US" dirty="0" smtClean="0"/>
              <a:t>Soil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Amount</a:t>
            </a:r>
          </a:p>
          <a:p>
            <a:pPr lvl="1"/>
            <a:r>
              <a:rPr lang="en-US" dirty="0" smtClean="0"/>
              <a:t>50 to 100 Lbs per 100 Square</a:t>
            </a:r>
          </a:p>
          <a:p>
            <a:pPr lvl="1"/>
            <a:r>
              <a:rPr lang="en-US" dirty="0" smtClean="0"/>
              <a:t>2 to 6 inches</a:t>
            </a:r>
          </a:p>
          <a:p>
            <a:endParaRPr lang="en-US" dirty="0" smtClean="0"/>
          </a:p>
          <a:p>
            <a:r>
              <a:rPr lang="en-US" dirty="0" smtClean="0"/>
              <a:t>Incorporate in soil</a:t>
            </a:r>
          </a:p>
          <a:p>
            <a:pPr lvl="1"/>
            <a:r>
              <a:rPr lang="en-US" dirty="0" smtClean="0"/>
              <a:t>As deep as the plant roots, usually 6 inches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Adding Organic Matter </a:t>
            </a:r>
          </a:p>
          <a:p>
            <a:pPr lvl="1"/>
            <a:r>
              <a:rPr lang="en-US" dirty="0" smtClean="0"/>
              <a:t>Helps break up the clay soils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Compost</a:t>
            </a:r>
            <a:br>
              <a:rPr lang="en-US" dirty="0" smtClean="0"/>
            </a:br>
            <a:r>
              <a:rPr lang="en-US" dirty="0" smtClean="0"/>
              <a:t> Soil Amendment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Add Nutrients</a:t>
            </a:r>
          </a:p>
          <a:p>
            <a:pPr lvl="1"/>
            <a:r>
              <a:rPr lang="en-US" sz="2400" dirty="0" smtClean="0"/>
              <a:t>Nitrogen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Phosphorus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Potassium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Micronutrients</a:t>
            </a:r>
          </a:p>
          <a:p>
            <a:pPr lvl="2"/>
            <a:r>
              <a:rPr lang="en-US" sz="2000" dirty="0" smtClean="0"/>
              <a:t>Manganese, Copper, Iron and Zinc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953000" y="1600200"/>
          <a:ext cx="3238500" cy="3985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orelPhotoPaint.Image.6" r:id="rId3" imgW="10670400" imgH="13780800" progId="">
                  <p:embed/>
                </p:oleObj>
              </mc:Choice>
              <mc:Fallback>
                <p:oleObj name="CorelPhotoPaint.Image.6" r:id="rId3" imgW="10670400" imgH="13780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00200"/>
                        <a:ext cx="3238500" cy="3985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Benefits of Compost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Feeds and supports living things in the soil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Living soil that contains beneficial organisms tends to be more productive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Diverts organic waste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Exercise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Compost</a:t>
            </a:r>
            <a:br>
              <a:rPr lang="en-US" dirty="0" smtClean="0"/>
            </a:br>
            <a:r>
              <a:rPr lang="en-US" dirty="0" smtClean="0"/>
              <a:t>Mulch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1910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Best single item to use in your landscape</a:t>
            </a:r>
          </a:p>
          <a:p>
            <a:pPr lvl="3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dirty="0"/>
              <a:t>Conserves </a:t>
            </a:r>
            <a:r>
              <a:rPr lang="en-US" dirty="0" smtClean="0"/>
              <a:t> Moisture</a:t>
            </a:r>
            <a:endParaRPr lang="en-US" dirty="0"/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Maintains Temperatures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Weed </a:t>
            </a:r>
            <a:r>
              <a:rPr lang="en-US" dirty="0" smtClean="0"/>
              <a:t>Control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Physical Protection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6628" name="Picture 4" descr="New Extension 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289271" y="2329512"/>
            <a:ext cx="756458" cy="727364"/>
          </a:xfrm>
          <a:noFill/>
          <a:ln/>
        </p:spPr>
      </p:pic>
      <p:pic>
        <p:nvPicPr>
          <p:cNvPr id="26630" name="Picture 6" descr="Cocoa Shells (Septembe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94153" y="2362200"/>
            <a:ext cx="4391072" cy="32940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No Weeds = Faster Growth and Bigger Trees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05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Keep a five foot diameter circle free of grass and weeds.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Grass control most important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Herbicides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SETHOXYDIM</a:t>
            </a:r>
          </a:p>
          <a:p>
            <a:pPr lvl="3">
              <a:lnSpc>
                <a:spcPct val="80000"/>
              </a:lnSpc>
            </a:pPr>
            <a:r>
              <a:rPr lang="en-US" dirty="0" err="1"/>
              <a:t>Poast</a:t>
            </a:r>
            <a:r>
              <a:rPr lang="en-US" dirty="0"/>
              <a:t> (Hi-Yield)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FUSILADE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Grass-B-</a:t>
            </a:r>
            <a:r>
              <a:rPr lang="en-US" dirty="0" err="1"/>
              <a:t>Gon</a:t>
            </a:r>
            <a:r>
              <a:rPr lang="en-US" dirty="0"/>
              <a:t> (Ortho)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Over-The-Top Grass and Weed Killer (</a:t>
            </a:r>
            <a:r>
              <a:rPr lang="en-US" dirty="0" err="1"/>
              <a:t>ferti•lome</a:t>
            </a:r>
            <a:r>
              <a:rPr lang="en-US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GLYPHOSATE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Roundup (Monsanto)</a:t>
            </a:r>
          </a:p>
          <a:p>
            <a:pPr lvl="3">
              <a:lnSpc>
                <a:spcPct val="80000"/>
              </a:lnSpc>
            </a:pPr>
            <a:r>
              <a:rPr lang="en-US" dirty="0" err="1"/>
              <a:t>Killzall</a:t>
            </a:r>
            <a:r>
              <a:rPr lang="en-US" dirty="0"/>
              <a:t> (</a:t>
            </a:r>
            <a:r>
              <a:rPr lang="en-US" dirty="0" err="1"/>
              <a:t>ferti•lome</a:t>
            </a:r>
            <a:r>
              <a:rPr lang="en-US" dirty="0"/>
              <a:t>)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9220" name="Picture 4" descr="Copy of nyss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851282" y="1600200"/>
            <a:ext cx="1632436" cy="2185988"/>
          </a:xfrm>
          <a:noFill/>
          <a:ln/>
        </p:spPr>
      </p:pic>
      <p:pic>
        <p:nvPicPr>
          <p:cNvPr id="9223" name="Picture 7" descr="New Extension 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6289271" y="4668693"/>
            <a:ext cx="756458" cy="72736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7506</TotalTime>
  <Words>323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CorelPhotoPaint.Image.6</vt:lpstr>
      <vt:lpstr>Using this Gardeners Black Gold</vt:lpstr>
      <vt:lpstr>Is it ready yet?</vt:lpstr>
      <vt:lpstr>PowerPoint Presentation</vt:lpstr>
      <vt:lpstr>Benefits of Compost  Soil Amendment</vt:lpstr>
      <vt:lpstr>Benefits of Compost Soil Amendment</vt:lpstr>
      <vt:lpstr>Benefits of Compost  Soil Amendment</vt:lpstr>
      <vt:lpstr>Benefits of Compost</vt:lpstr>
      <vt:lpstr>Benefits of Compost Mulch</vt:lpstr>
      <vt:lpstr>No Weeds = Faster Growth and Bigger Trees</vt:lpstr>
      <vt:lpstr>OSU Soil Testing</vt:lpstr>
      <vt:lpstr>OSU Soil Testing</vt:lpstr>
      <vt:lpstr>Be Aware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Black Gardeners Gold</dc:title>
  <dc:creator>bjervis</dc:creator>
  <cp:lastModifiedBy>Annie Brady</cp:lastModifiedBy>
  <cp:revision>360</cp:revision>
  <dcterms:created xsi:type="dcterms:W3CDTF">2012-10-11T20:17:21Z</dcterms:created>
  <dcterms:modified xsi:type="dcterms:W3CDTF">2013-03-19T18:04:37Z</dcterms:modified>
</cp:coreProperties>
</file>