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61" r:id="rId3"/>
    <p:sldId id="277" r:id="rId4"/>
    <p:sldId id="266" r:id="rId5"/>
    <p:sldId id="281" r:id="rId6"/>
    <p:sldId id="279" r:id="rId7"/>
    <p:sldId id="280" r:id="rId8"/>
    <p:sldId id="287" r:id="rId9"/>
    <p:sldId id="288" r:id="rId10"/>
    <p:sldId id="259" r:id="rId11"/>
    <p:sldId id="263" r:id="rId12"/>
    <p:sldId id="283" r:id="rId13"/>
    <p:sldId id="284" r:id="rId14"/>
    <p:sldId id="286" r:id="rId15"/>
    <p:sldId id="276" r:id="rId16"/>
    <p:sldId id="268" r:id="rId17"/>
    <p:sldId id="271" r:id="rId18"/>
    <p:sldId id="269" r:id="rId19"/>
    <p:sldId id="273" r:id="rId20"/>
    <p:sldId id="264" r:id="rId21"/>
    <p:sldId id="275" r:id="rId22"/>
    <p:sldId id="265" r:id="rId23"/>
    <p:sldId id="28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12C3B8-A370-4257-848D-A5930E54E126}" type="datetimeFigureOut">
              <a:rPr lang="en-US" smtClean="0"/>
              <a:pPr/>
              <a:t>3/23/2013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F809F0-AAB0-4263-8BDC-C894906025F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F809F0-AAB0-4263-8BDC-C894906025F0}"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04AA3B4-E652-4196-8311-C35A1A0B7C43}" type="datetimeFigureOut">
              <a:rPr lang="en-US" smtClean="0"/>
              <a:pPr/>
              <a:t>3/23/2013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691CD9C-1455-4231-8B5E-01B727DF1D3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4AA3B4-E652-4196-8311-C35A1A0B7C43}" type="datetimeFigureOut">
              <a:rPr lang="en-US" smtClean="0"/>
              <a:pPr/>
              <a:t>3/23/2013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1CD9C-1455-4231-8B5E-01B727DF1D3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4AA3B4-E652-4196-8311-C35A1A0B7C43}" type="datetimeFigureOut">
              <a:rPr lang="en-US" smtClean="0"/>
              <a:pPr/>
              <a:t>3/23/2013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1CD9C-1455-4231-8B5E-01B727DF1D3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4AA3B4-E652-4196-8311-C35A1A0B7C43}" type="datetimeFigureOut">
              <a:rPr lang="en-US" smtClean="0"/>
              <a:pPr/>
              <a:t>3/23/2013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1CD9C-1455-4231-8B5E-01B727DF1D3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04AA3B4-E652-4196-8311-C35A1A0B7C43}" type="datetimeFigureOut">
              <a:rPr lang="en-US" smtClean="0"/>
              <a:pPr/>
              <a:t>3/23/2013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1CD9C-1455-4231-8B5E-01B727DF1D3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04AA3B4-E652-4196-8311-C35A1A0B7C43}" type="datetimeFigureOut">
              <a:rPr lang="en-US" smtClean="0"/>
              <a:pPr/>
              <a:t>3/23/2013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1CD9C-1455-4231-8B5E-01B727DF1D3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04AA3B4-E652-4196-8311-C35A1A0B7C43}" type="datetimeFigureOut">
              <a:rPr lang="en-US" smtClean="0"/>
              <a:pPr/>
              <a:t>3/23/2013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91CD9C-1455-4231-8B5E-01B727DF1D3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04AA3B4-E652-4196-8311-C35A1A0B7C43}" type="datetimeFigureOut">
              <a:rPr lang="en-US" smtClean="0"/>
              <a:pPr/>
              <a:t>3/23/2013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91CD9C-1455-4231-8B5E-01B727DF1D3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4AA3B4-E652-4196-8311-C35A1A0B7C43}" type="datetimeFigureOut">
              <a:rPr lang="en-US" smtClean="0"/>
              <a:pPr/>
              <a:t>3/23/2013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91CD9C-1455-4231-8B5E-01B727DF1D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04AA3B4-E652-4196-8311-C35A1A0B7C43}" type="datetimeFigureOut">
              <a:rPr lang="en-US" smtClean="0"/>
              <a:pPr/>
              <a:t>3/23/2013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1CD9C-1455-4231-8B5E-01B727DF1D3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04AA3B4-E652-4196-8311-C35A1A0B7C43}" type="datetimeFigureOut">
              <a:rPr lang="en-US" smtClean="0"/>
              <a:pPr/>
              <a:t>3/23/2013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691CD9C-1455-4231-8B5E-01B727DF1D3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04AA3B4-E652-4196-8311-C35A1A0B7C43}" type="datetimeFigureOut">
              <a:rPr lang="en-US" smtClean="0"/>
              <a:pPr/>
              <a:t>3/23/2013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691CD9C-1455-4231-8B5E-01B727DF1D3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metrecycle.com/" TargetMode="External"/><Relationship Id="rId2" Type="http://schemas.openxmlformats.org/officeDocument/2006/relationships/hyperlink" Target="mailto:met@metrecycle.com" TargetMode="External"/><Relationship Id="rId1" Type="http://schemas.openxmlformats.org/officeDocument/2006/relationships/slideLayout" Target="../slideLayouts/slideLayout7.xml"/><Relationship Id="rId4" Type="http://schemas.openxmlformats.org/officeDocument/2006/relationships/hyperlink" Target="http://www.tulsamastergardeners.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43000"/>
            <a:ext cx="6019800" cy="1470025"/>
          </a:xfrm>
        </p:spPr>
        <p:txBody>
          <a:bodyPr>
            <a:normAutofit/>
          </a:bodyPr>
          <a:lstStyle/>
          <a:p>
            <a:r>
              <a:rPr lang="en-US" sz="4800" dirty="0" smtClean="0"/>
              <a:t>Composting Dynami</a:t>
            </a:r>
            <a:r>
              <a:rPr lang="en-US" sz="4400" dirty="0" smtClean="0"/>
              <a:t>cs</a:t>
            </a:r>
            <a:endParaRPr lang="en-US" sz="4800" dirty="0"/>
          </a:p>
        </p:txBody>
      </p:sp>
      <p:sp>
        <p:nvSpPr>
          <p:cNvPr id="3" name="Subtitle 2"/>
          <p:cNvSpPr>
            <a:spLocks noGrp="1"/>
          </p:cNvSpPr>
          <p:nvPr>
            <p:ph type="subTitle" idx="1"/>
          </p:nvPr>
        </p:nvSpPr>
        <p:spPr>
          <a:xfrm>
            <a:off x="381000" y="3200400"/>
            <a:ext cx="8077200" cy="1780736"/>
          </a:xfrm>
        </p:spPr>
        <p:txBody>
          <a:bodyPr>
            <a:normAutofit/>
          </a:bodyPr>
          <a:lstStyle/>
          <a:p>
            <a:pPr algn="l"/>
            <a:r>
              <a:rPr lang="en-US" sz="3200" dirty="0" smtClean="0"/>
              <a:t>The natural cycle </a:t>
            </a:r>
            <a:r>
              <a:rPr lang="en-US" sz="3200" dirty="0" smtClean="0"/>
              <a:t>of </a:t>
            </a:r>
            <a:r>
              <a:rPr lang="en-US" sz="3200" dirty="0" smtClean="0"/>
              <a:t>life, death and rebirth Composition, decomposition, recomposition </a:t>
            </a:r>
            <a:endParaRPr lang="en-US" sz="3200" dirty="0"/>
          </a:p>
        </p:txBody>
      </p:sp>
      <p:pic>
        <p:nvPicPr>
          <p:cNvPr id="1026" name="Picture 1" descr="New Extension logo 2x2"/>
          <p:cNvPicPr>
            <a:picLocks noChangeAspect="1" noChangeArrowheads="1"/>
          </p:cNvPicPr>
          <p:nvPr/>
        </p:nvPicPr>
        <p:blipFill>
          <a:blip r:embed="rId3" cstate="print"/>
          <a:srcRect/>
          <a:stretch>
            <a:fillRect/>
          </a:stretch>
        </p:blipFill>
        <p:spPr bwMode="auto">
          <a:xfrm>
            <a:off x="7905990" y="5867400"/>
            <a:ext cx="780810" cy="752474"/>
          </a:xfrm>
          <a:prstGeom prst="rect">
            <a:avLst/>
          </a:prstGeom>
          <a:noFill/>
          <a:ln w="9525">
            <a:noFill/>
            <a:miter lim="800000"/>
            <a:headEnd/>
            <a:tailEnd/>
          </a:ln>
        </p:spPr>
      </p:pic>
      <p:sp>
        <p:nvSpPr>
          <p:cNvPr id="5" name="Rectangle 4"/>
          <p:cNvSpPr/>
          <p:nvPr/>
        </p:nvSpPr>
        <p:spPr>
          <a:xfrm>
            <a:off x="304800" y="5229493"/>
            <a:ext cx="7467600" cy="923330"/>
          </a:xfrm>
          <a:prstGeom prst="rect">
            <a:avLst/>
          </a:prstGeom>
        </p:spPr>
        <p:txBody>
          <a:bodyPr wrap="square">
            <a:spAutoFit/>
          </a:bodyPr>
          <a:lstStyle/>
          <a:p>
            <a:endParaRPr lang="en-US" dirty="0"/>
          </a:p>
          <a:p>
            <a:endParaRPr lang="en-US" dirty="0"/>
          </a:p>
          <a:p>
            <a:r>
              <a:rPr lang="en-US" dirty="0"/>
              <a:t> MetRecycle.com | TulsaMasterGardeners.org | CompostEverything.net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277112"/>
          </a:xfrm>
        </p:spPr>
        <p:txBody>
          <a:bodyPr>
            <a:normAutofit/>
          </a:bodyPr>
          <a:lstStyle/>
          <a:p>
            <a:r>
              <a:rPr lang="en-US" sz="4000" dirty="0" smtClean="0"/>
              <a:t>Wrecking Balls to Complex Structures</a:t>
            </a:r>
            <a:endParaRPr lang="en-US" sz="4000" dirty="0"/>
          </a:p>
        </p:txBody>
      </p:sp>
      <p:sp>
        <p:nvSpPr>
          <p:cNvPr id="3" name="TextBox 2"/>
          <p:cNvSpPr txBox="1"/>
          <p:nvPr/>
        </p:nvSpPr>
        <p:spPr>
          <a:xfrm>
            <a:off x="1066800" y="2286000"/>
            <a:ext cx="7239000" cy="3785652"/>
          </a:xfrm>
          <a:prstGeom prst="rect">
            <a:avLst/>
          </a:prstGeom>
          <a:noFill/>
        </p:spPr>
        <p:txBody>
          <a:bodyPr wrap="square" rtlCol="0">
            <a:spAutoFit/>
          </a:bodyPr>
          <a:lstStyle/>
          <a:p>
            <a:r>
              <a:rPr lang="en-US" sz="4000" dirty="0" smtClean="0"/>
              <a:t>Water</a:t>
            </a:r>
          </a:p>
          <a:p>
            <a:r>
              <a:rPr lang="en-US" sz="4000" dirty="0" smtClean="0"/>
              <a:t>Sunlight/ Heat</a:t>
            </a:r>
          </a:p>
          <a:p>
            <a:r>
              <a:rPr lang="en-US" sz="4000" dirty="0" smtClean="0"/>
              <a:t>Microorganisms</a:t>
            </a:r>
          </a:p>
          <a:p>
            <a:r>
              <a:rPr lang="en-US" sz="4000" dirty="0" smtClean="0"/>
              <a:t>pH </a:t>
            </a:r>
          </a:p>
          <a:p>
            <a:r>
              <a:rPr lang="en-US" sz="4000" dirty="0" smtClean="0"/>
              <a:t>Other organic material</a:t>
            </a:r>
            <a:endParaRPr lang="en-US" dirty="0"/>
          </a:p>
          <a:p>
            <a:r>
              <a:rPr lang="en-US" sz="4000" dirty="0" smtClean="0"/>
              <a:t>Earth worms </a:t>
            </a:r>
            <a:endParaRPr lang="en-US" sz="4000" dirty="0"/>
          </a:p>
        </p:txBody>
      </p:sp>
      <p:pic>
        <p:nvPicPr>
          <p:cNvPr id="4098" name="Picture 2" descr="http://www.actionunlimited.net/images/WreckingBallsPoster.jpg"/>
          <p:cNvPicPr>
            <a:picLocks noChangeAspect="1" noChangeArrowheads="1"/>
          </p:cNvPicPr>
          <p:nvPr/>
        </p:nvPicPr>
        <p:blipFill>
          <a:blip r:embed="rId2" cstate="print"/>
          <a:srcRect/>
          <a:stretch>
            <a:fillRect/>
          </a:stretch>
        </p:blipFill>
        <p:spPr bwMode="auto">
          <a:xfrm>
            <a:off x="6342698" y="2133600"/>
            <a:ext cx="2594134" cy="2971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mondolithic.com/wp-content/uploads/2009/12/boyslife_demolition_-construction_explosives.jpg"/>
          <p:cNvPicPr>
            <a:picLocks noChangeAspect="1" noChangeArrowheads="1"/>
          </p:cNvPicPr>
          <p:nvPr/>
        </p:nvPicPr>
        <p:blipFill>
          <a:blip r:embed="rId2" cstate="print"/>
          <a:srcRect/>
          <a:stretch>
            <a:fillRect/>
          </a:stretch>
        </p:blipFill>
        <p:spPr bwMode="auto">
          <a:xfrm>
            <a:off x="1600200" y="1845438"/>
            <a:ext cx="6553200" cy="4434332"/>
          </a:xfrm>
          <a:prstGeom prst="rect">
            <a:avLst/>
          </a:prstGeom>
          <a:noFill/>
        </p:spPr>
      </p:pic>
      <p:sp>
        <p:nvSpPr>
          <p:cNvPr id="3" name="TextBox 2"/>
          <p:cNvSpPr txBox="1"/>
          <p:nvPr/>
        </p:nvSpPr>
        <p:spPr>
          <a:xfrm>
            <a:off x="304800" y="1295400"/>
            <a:ext cx="7543800" cy="646331"/>
          </a:xfrm>
          <a:prstGeom prst="rect">
            <a:avLst/>
          </a:prstGeom>
          <a:noFill/>
        </p:spPr>
        <p:txBody>
          <a:bodyPr wrap="square" rtlCol="0">
            <a:spAutoFit/>
          </a:bodyPr>
          <a:lstStyle/>
          <a:p>
            <a:r>
              <a:rPr lang="en-US" sz="3600" dirty="0" smtClean="0"/>
              <a:t>Deconstruction/Demolition</a:t>
            </a:r>
            <a:endParaRPr lang="en-US" sz="3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371600"/>
            <a:ext cx="8691162" cy="3970318"/>
          </a:xfrm>
          <a:prstGeom prst="rect">
            <a:avLst/>
          </a:prstGeom>
          <a:noFill/>
        </p:spPr>
        <p:txBody>
          <a:bodyPr wrap="none" rtlCol="0">
            <a:spAutoFit/>
          </a:bodyPr>
          <a:lstStyle/>
          <a:p>
            <a:r>
              <a:rPr lang="en-US" sz="2800" dirty="0" smtClean="0"/>
              <a:t>Everyday  used items—how do we recreate with them??</a:t>
            </a:r>
          </a:p>
          <a:p>
            <a:endParaRPr lang="en-US" sz="2800" dirty="0" smtClean="0"/>
          </a:p>
          <a:p>
            <a:pPr marL="342900" indent="-342900">
              <a:buAutoNum type="alphaLcParenR"/>
            </a:pPr>
            <a:r>
              <a:rPr lang="en-US" sz="2800" dirty="0" smtClean="0"/>
              <a:t>Composting</a:t>
            </a:r>
          </a:p>
          <a:p>
            <a:pPr marL="342900" indent="-342900">
              <a:buAutoNum type="alphaLcParenR"/>
            </a:pPr>
            <a:endParaRPr lang="en-US" sz="2800" dirty="0" smtClean="0"/>
          </a:p>
          <a:p>
            <a:pPr marL="342900" indent="-342900">
              <a:buAutoNum type="alphaLcParenR"/>
            </a:pPr>
            <a:r>
              <a:rPr lang="en-US" sz="2800" dirty="0" smtClean="0"/>
              <a:t>Recycling</a:t>
            </a:r>
          </a:p>
          <a:p>
            <a:pPr marL="342900" indent="-342900">
              <a:buAutoNum type="alphaLcParenR"/>
            </a:pPr>
            <a:endParaRPr lang="en-US" sz="2800" dirty="0" smtClean="0"/>
          </a:p>
          <a:p>
            <a:pPr marL="342900" indent="-342900">
              <a:buAutoNum type="alphaLcParenR"/>
            </a:pPr>
            <a:r>
              <a:rPr lang="en-US" sz="2800" dirty="0" smtClean="0"/>
              <a:t>Landfill</a:t>
            </a:r>
          </a:p>
          <a:p>
            <a:pPr marL="342900" indent="-342900">
              <a:buAutoNum type="alphaLcParenR"/>
            </a:pPr>
            <a:endParaRPr lang="en-US" sz="2800" dirty="0" smtClean="0"/>
          </a:p>
          <a:p>
            <a:pPr marL="342900" indent="-342900">
              <a:buAutoNum type="alphaLcParenR"/>
            </a:pPr>
            <a:r>
              <a:rPr lang="en-US" sz="2800" dirty="0" smtClean="0"/>
              <a:t>Feed to animals</a:t>
            </a: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685800"/>
            <a:ext cx="5048690" cy="6001643"/>
          </a:xfrm>
          <a:prstGeom prst="rect">
            <a:avLst/>
          </a:prstGeom>
          <a:noFill/>
        </p:spPr>
        <p:txBody>
          <a:bodyPr wrap="square" rtlCol="0">
            <a:spAutoFit/>
          </a:bodyPr>
          <a:lstStyle/>
          <a:p>
            <a:r>
              <a:rPr lang="en-US" sz="2400" dirty="0" smtClean="0"/>
              <a:t>Things I used last week</a:t>
            </a:r>
          </a:p>
          <a:p>
            <a:endParaRPr lang="en-US" sz="2400" dirty="0" smtClean="0"/>
          </a:p>
          <a:p>
            <a:pPr marL="457200" indent="-457200">
              <a:buAutoNum type="alphaLcParenR"/>
            </a:pPr>
            <a:r>
              <a:rPr lang="en-US" sz="2400" dirty="0" smtClean="0"/>
              <a:t>Banana peel</a:t>
            </a:r>
          </a:p>
          <a:p>
            <a:pPr marL="457200" indent="-457200">
              <a:buAutoNum type="alphaLcParenR"/>
            </a:pPr>
            <a:r>
              <a:rPr lang="en-US" sz="2400" dirty="0" smtClean="0"/>
              <a:t>Plastic bottle</a:t>
            </a:r>
          </a:p>
          <a:p>
            <a:pPr marL="457200" indent="-457200">
              <a:buAutoNum type="alphaLcParenR"/>
            </a:pPr>
            <a:r>
              <a:rPr lang="en-US" sz="2400" dirty="0" smtClean="0"/>
              <a:t>Coffee grounds</a:t>
            </a:r>
          </a:p>
          <a:p>
            <a:pPr marL="457200" indent="-457200">
              <a:buAutoNum type="alphaLcParenR"/>
            </a:pPr>
            <a:r>
              <a:rPr lang="en-US" sz="2400" dirty="0" smtClean="0"/>
              <a:t>Steel dog food can</a:t>
            </a:r>
          </a:p>
          <a:p>
            <a:pPr marL="457200" indent="-457200">
              <a:buAutoNum type="alphaLcParenR"/>
            </a:pPr>
            <a:r>
              <a:rPr lang="en-US" sz="2400" dirty="0" smtClean="0"/>
              <a:t>Strawberry hulls</a:t>
            </a:r>
          </a:p>
          <a:p>
            <a:pPr marL="457200" indent="-457200">
              <a:buAutoNum type="alphaLcParenR"/>
            </a:pPr>
            <a:r>
              <a:rPr lang="en-US" sz="2400" dirty="0" smtClean="0"/>
              <a:t>Empty paper horse food bag</a:t>
            </a:r>
          </a:p>
          <a:p>
            <a:pPr marL="457200" indent="-457200">
              <a:buAutoNum type="alphaLcParenR"/>
            </a:pPr>
            <a:r>
              <a:rPr lang="en-US" sz="2400" dirty="0" smtClean="0"/>
              <a:t>Toilet paper and paper towel rolls</a:t>
            </a:r>
          </a:p>
          <a:p>
            <a:pPr marL="457200" indent="-457200">
              <a:buAutoNum type="alphaLcParenR"/>
            </a:pPr>
            <a:r>
              <a:rPr lang="en-US" sz="2400" dirty="0" smtClean="0"/>
              <a:t>Tulsa World</a:t>
            </a:r>
          </a:p>
          <a:p>
            <a:pPr marL="457200" indent="-457200">
              <a:buAutoNum type="alphaLcParenR"/>
            </a:pPr>
            <a:r>
              <a:rPr lang="en-US" sz="2400" dirty="0" smtClean="0"/>
              <a:t>Potato chip bag</a:t>
            </a:r>
          </a:p>
          <a:p>
            <a:pPr marL="457200" indent="-457200">
              <a:buAutoNum type="alphaLcParenR"/>
            </a:pPr>
            <a:r>
              <a:rPr lang="en-US" sz="2400" dirty="0" smtClean="0"/>
              <a:t>Candy wrapper</a:t>
            </a:r>
          </a:p>
          <a:p>
            <a:pPr marL="457200" indent="-457200">
              <a:buAutoNum type="alphaLcParenR"/>
            </a:pPr>
            <a:r>
              <a:rPr lang="en-US" sz="2400" dirty="0" smtClean="0"/>
              <a:t>Tree branch pruning's</a:t>
            </a:r>
          </a:p>
          <a:p>
            <a:pPr marL="457200" indent="-457200">
              <a:buAutoNum type="alphaLcParenR"/>
            </a:pPr>
            <a:r>
              <a:rPr lang="en-US" sz="2400" dirty="0" smtClean="0"/>
              <a:t>Old torn up towels and sheets</a:t>
            </a:r>
          </a:p>
          <a:p>
            <a:pPr marL="457200" indent="-457200">
              <a:buAutoNum type="alphaLcParenR"/>
            </a:pPr>
            <a:endParaRPr lang="en-US" sz="2400" dirty="0" smtClean="0"/>
          </a:p>
          <a:p>
            <a:pPr marL="457200" indent="-457200"/>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90600"/>
            <a:ext cx="8915400" cy="4247317"/>
          </a:xfrm>
          <a:prstGeom prst="rect">
            <a:avLst/>
          </a:prstGeom>
          <a:noFill/>
        </p:spPr>
        <p:txBody>
          <a:bodyPr wrap="square" rtlCol="0">
            <a:spAutoFit/>
          </a:bodyPr>
          <a:lstStyle/>
          <a:p>
            <a:endParaRPr lang="en-US" dirty="0" smtClean="0"/>
          </a:p>
          <a:p>
            <a:pPr lvl="1"/>
            <a:r>
              <a:rPr lang="en-US" sz="2800" b="1" dirty="0" smtClean="0"/>
              <a:t>Composting items</a:t>
            </a:r>
          </a:p>
          <a:p>
            <a:pPr lvl="1"/>
            <a:endParaRPr lang="en-US" sz="2800" b="1" dirty="0" smtClean="0"/>
          </a:p>
          <a:p>
            <a:pPr lvl="1"/>
            <a:r>
              <a:rPr lang="en-US" sz="2800" b="1" dirty="0" smtClean="0"/>
              <a:t>Carbon-rich “browns”</a:t>
            </a:r>
            <a:r>
              <a:rPr lang="en-US" sz="2800" dirty="0" smtClean="0"/>
              <a:t> – dry materials such as wood </a:t>
            </a:r>
          </a:p>
          <a:p>
            <a:pPr lvl="1"/>
            <a:r>
              <a:rPr lang="en-US" sz="2800" dirty="0" smtClean="0"/>
              <a:t>chips, dried leaves, sawdust, straw</a:t>
            </a:r>
          </a:p>
          <a:p>
            <a:pPr lvl="1"/>
            <a:endParaRPr lang="en-US" sz="2800" dirty="0" smtClean="0"/>
          </a:p>
          <a:p>
            <a:pPr lvl="1"/>
            <a:r>
              <a:rPr lang="en-US" sz="2800" b="1" dirty="0" smtClean="0"/>
              <a:t>Nitrogen-rich “greens” </a:t>
            </a:r>
            <a:r>
              <a:rPr lang="en-US" sz="2800" b="1" i="1" dirty="0" smtClean="0"/>
              <a:t>– </a:t>
            </a:r>
            <a:r>
              <a:rPr lang="en-US" sz="2800" dirty="0" smtClean="0"/>
              <a:t>fresh, moist materials such</a:t>
            </a:r>
          </a:p>
          <a:p>
            <a:pPr lvl="1"/>
            <a:r>
              <a:rPr lang="en-US" sz="2800" dirty="0" smtClean="0"/>
              <a:t> as grass cuttings, fruit and vegetable scraps, </a:t>
            </a:r>
          </a:p>
          <a:p>
            <a:pPr lvl="1"/>
            <a:r>
              <a:rPr lang="en-US" sz="2800" dirty="0" smtClean="0"/>
              <a:t>coffee grounds, eggshells, spent flowers and </a:t>
            </a:r>
          </a:p>
          <a:p>
            <a:pPr lvl="1"/>
            <a:r>
              <a:rPr lang="en-US" sz="2800" dirty="0" smtClean="0"/>
              <a:t>plants and soft pruning's from the garden.</a:t>
            </a: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591312"/>
          </a:xfrm>
        </p:spPr>
        <p:txBody>
          <a:bodyPr>
            <a:normAutofit fontScale="90000"/>
          </a:bodyPr>
          <a:lstStyle/>
          <a:p>
            <a:r>
              <a:rPr lang="en-US" dirty="0" smtClean="0"/>
              <a:t>Decomposition times</a:t>
            </a:r>
            <a:endParaRPr lang="en-US" dirty="0"/>
          </a:p>
        </p:txBody>
      </p:sp>
      <p:sp>
        <p:nvSpPr>
          <p:cNvPr id="3" name="Rectangle 2"/>
          <p:cNvSpPr/>
          <p:nvPr/>
        </p:nvSpPr>
        <p:spPr>
          <a:xfrm>
            <a:off x="1219200" y="914400"/>
            <a:ext cx="5334000" cy="5693866"/>
          </a:xfrm>
          <a:prstGeom prst="rect">
            <a:avLst/>
          </a:prstGeom>
        </p:spPr>
        <p:txBody>
          <a:bodyPr wrap="square">
            <a:spAutoFit/>
          </a:bodyPr>
          <a:lstStyle/>
          <a:p>
            <a:r>
              <a:rPr lang="en-US" sz="2800" dirty="0" smtClean="0"/>
              <a:t>Banana Peel: </a:t>
            </a:r>
            <a:r>
              <a:rPr lang="en-US" sz="2800" b="1" dirty="0" smtClean="0"/>
              <a:t>3-4 weeks</a:t>
            </a:r>
            <a:endParaRPr lang="en-US" sz="2800" dirty="0" smtClean="0"/>
          </a:p>
          <a:p>
            <a:r>
              <a:rPr lang="en-US" sz="2800" dirty="0" smtClean="0"/>
              <a:t>Paper Bag: </a:t>
            </a:r>
            <a:r>
              <a:rPr lang="en-US" sz="2800" b="1" dirty="0" smtClean="0"/>
              <a:t>1 month</a:t>
            </a:r>
            <a:endParaRPr lang="en-US" sz="2800" dirty="0" smtClean="0"/>
          </a:p>
          <a:p>
            <a:r>
              <a:rPr lang="en-US" sz="2800" dirty="0" smtClean="0"/>
              <a:t>Cardboard: </a:t>
            </a:r>
            <a:r>
              <a:rPr lang="en-US" sz="2800" b="1" dirty="0" smtClean="0"/>
              <a:t>2 months</a:t>
            </a:r>
            <a:endParaRPr lang="en-US" sz="2800" dirty="0" smtClean="0"/>
          </a:p>
          <a:p>
            <a:r>
              <a:rPr lang="en-US" sz="2800" dirty="0" smtClean="0"/>
              <a:t>Wool Sock : </a:t>
            </a:r>
            <a:r>
              <a:rPr lang="en-US" sz="2800" b="1" dirty="0" smtClean="0"/>
              <a:t>1 year</a:t>
            </a:r>
            <a:endParaRPr lang="en-US" sz="2800" dirty="0" smtClean="0"/>
          </a:p>
          <a:p>
            <a:r>
              <a:rPr lang="en-US" sz="2800" dirty="0" smtClean="0"/>
              <a:t>Tinned Steel Can: </a:t>
            </a:r>
            <a:r>
              <a:rPr lang="en-US" sz="2800" b="1" dirty="0" smtClean="0"/>
              <a:t>50 years</a:t>
            </a:r>
            <a:endParaRPr lang="en-US" sz="2800" dirty="0" smtClean="0"/>
          </a:p>
          <a:p>
            <a:r>
              <a:rPr lang="en-US" sz="2800" dirty="0" smtClean="0"/>
              <a:t>Aluminum Can: </a:t>
            </a:r>
            <a:r>
              <a:rPr lang="en-US" sz="2800" b="1" dirty="0" smtClean="0"/>
              <a:t>200-500 years (But if recycled, it can be reused within 6 weeks!)</a:t>
            </a:r>
            <a:endParaRPr lang="en-US" sz="2800" dirty="0" smtClean="0"/>
          </a:p>
          <a:p>
            <a:r>
              <a:rPr lang="en-US" sz="2800" dirty="0" smtClean="0"/>
              <a:t>Disposable Diapers: </a:t>
            </a:r>
            <a:r>
              <a:rPr lang="en-US" sz="2800" b="1" dirty="0" smtClean="0"/>
              <a:t>550 years</a:t>
            </a:r>
            <a:endParaRPr lang="en-US" sz="2800" dirty="0" smtClean="0"/>
          </a:p>
          <a:p>
            <a:r>
              <a:rPr lang="en-US" sz="2800" dirty="0" smtClean="0"/>
              <a:t>Plastic Bags : </a:t>
            </a:r>
            <a:r>
              <a:rPr lang="en-US" sz="2800" b="1" dirty="0" smtClean="0"/>
              <a:t>20-1000 years</a:t>
            </a:r>
            <a:endParaRPr lang="en-US" sz="2800" dirty="0" smtClean="0"/>
          </a:p>
          <a:p>
            <a:r>
              <a:rPr lang="en-US" sz="2800" dirty="0" smtClean="0"/>
              <a:t>Plastic Jug</a:t>
            </a:r>
            <a:r>
              <a:rPr lang="en-US" sz="2800" b="1" dirty="0" smtClean="0"/>
              <a:t>: 1 million years</a:t>
            </a:r>
            <a:endParaRPr lang="en-US" sz="2800" dirty="0" smtClean="0"/>
          </a:p>
          <a:p>
            <a:r>
              <a:rPr lang="en-US" sz="2800" dirty="0" smtClean="0"/>
              <a:t>Glass : </a:t>
            </a:r>
            <a:r>
              <a:rPr lang="en-US" sz="2800" b="1" dirty="0" smtClean="0"/>
              <a:t>1-2 million years</a:t>
            </a:r>
            <a:endParaRPr lang="en-US" sz="2800" dirty="0" smtClean="0"/>
          </a:p>
          <a:p>
            <a:r>
              <a:rPr lang="en-US" sz="2800" dirty="0" smtClean="0"/>
              <a:t>Styrofoam: </a:t>
            </a:r>
            <a:r>
              <a:rPr lang="en-US" sz="2800" b="1" dirty="0" smtClean="0"/>
              <a:t>1+ million years</a:t>
            </a: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ts4.mm.bing.net/images/thumbnail.aspx?q=4913623714432375&amp;id=b3e68462658c2bac38df8de97254d867"/>
          <p:cNvPicPr>
            <a:picLocks noChangeAspect="1" noChangeArrowheads="1"/>
          </p:cNvPicPr>
          <p:nvPr/>
        </p:nvPicPr>
        <p:blipFill>
          <a:blip r:embed="rId2" cstate="print"/>
          <a:srcRect/>
          <a:stretch>
            <a:fillRect/>
          </a:stretch>
        </p:blipFill>
        <p:spPr bwMode="auto">
          <a:xfrm>
            <a:off x="381001" y="3761994"/>
            <a:ext cx="4190999" cy="2791206"/>
          </a:xfrm>
          <a:prstGeom prst="rect">
            <a:avLst/>
          </a:prstGeom>
          <a:noFill/>
        </p:spPr>
      </p:pic>
      <p:pic>
        <p:nvPicPr>
          <p:cNvPr id="3" name="Picture 2" descr="http://farm1.staticflickr.com/219/515890723_01abb08028_z.jpg?zz=1"/>
          <p:cNvPicPr>
            <a:picLocks noChangeAspect="1" noChangeArrowheads="1"/>
          </p:cNvPicPr>
          <p:nvPr/>
        </p:nvPicPr>
        <p:blipFill>
          <a:blip r:embed="rId3" cstate="print"/>
          <a:srcRect/>
          <a:stretch>
            <a:fillRect/>
          </a:stretch>
        </p:blipFill>
        <p:spPr bwMode="auto">
          <a:xfrm>
            <a:off x="4760130" y="3733800"/>
            <a:ext cx="4200115" cy="2743200"/>
          </a:xfrm>
          <a:prstGeom prst="rect">
            <a:avLst/>
          </a:prstGeom>
          <a:noFill/>
        </p:spPr>
      </p:pic>
      <p:sp>
        <p:nvSpPr>
          <p:cNvPr id="4" name="TextBox 3"/>
          <p:cNvSpPr txBox="1"/>
          <p:nvPr/>
        </p:nvSpPr>
        <p:spPr>
          <a:xfrm>
            <a:off x="838200" y="1524000"/>
            <a:ext cx="7620000" cy="1569660"/>
          </a:xfrm>
          <a:prstGeom prst="rect">
            <a:avLst/>
          </a:prstGeom>
          <a:noFill/>
        </p:spPr>
        <p:txBody>
          <a:bodyPr wrap="square" rtlCol="0">
            <a:spAutoFit/>
          </a:bodyPr>
          <a:lstStyle/>
          <a:p>
            <a:r>
              <a:rPr lang="en-US" sz="4800" dirty="0" smtClean="0"/>
              <a:t>What to do? Who to call?</a:t>
            </a:r>
          </a:p>
          <a:p>
            <a:r>
              <a:rPr lang="en-US" sz="4800" dirty="0" smtClean="0"/>
              <a:t>We have options/choices</a:t>
            </a:r>
            <a:endParaRPr lang="en-US" sz="4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i180.photobucket.com/albums/x36/kirbynbu/blog9/lunch_atop102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10600" cy="1237488"/>
          </a:xfrm>
        </p:spPr>
        <p:txBody>
          <a:bodyPr>
            <a:noAutofit/>
          </a:bodyPr>
          <a:lstStyle/>
          <a:p>
            <a:r>
              <a:rPr lang="en-US" sz="4400" dirty="0" smtClean="0"/>
              <a:t>The Non-military Cavalry: Recycling and Composting</a:t>
            </a:r>
            <a:endParaRPr lang="en-US" sz="4400" dirty="0"/>
          </a:p>
        </p:txBody>
      </p:sp>
      <p:pic>
        <p:nvPicPr>
          <p:cNvPr id="31746" name="Picture 2" descr="http://ts2.mm.bing.net/images/thumbnail.aspx?q=4710287073018157&amp;id=a0a6438adcf30c6d0422781fc4ba0522"/>
          <p:cNvPicPr>
            <a:picLocks noChangeAspect="1" noChangeArrowheads="1"/>
          </p:cNvPicPr>
          <p:nvPr/>
        </p:nvPicPr>
        <p:blipFill>
          <a:blip r:embed="rId2" cstate="print"/>
          <a:srcRect/>
          <a:stretch>
            <a:fillRect/>
          </a:stretch>
        </p:blipFill>
        <p:spPr bwMode="auto">
          <a:xfrm>
            <a:off x="5124450" y="2209800"/>
            <a:ext cx="3200400" cy="4267200"/>
          </a:xfrm>
          <a:prstGeom prst="rect">
            <a:avLst/>
          </a:prstGeom>
          <a:noFill/>
        </p:spPr>
      </p:pic>
      <p:pic>
        <p:nvPicPr>
          <p:cNvPr id="31748" name="Picture 4" descr="http://happyfarming.com/images/composting_behind_1426.jpg"/>
          <p:cNvPicPr>
            <a:picLocks noChangeAspect="1" noChangeArrowheads="1"/>
          </p:cNvPicPr>
          <p:nvPr/>
        </p:nvPicPr>
        <p:blipFill>
          <a:blip r:embed="rId3" cstate="print"/>
          <a:srcRect/>
          <a:stretch>
            <a:fillRect/>
          </a:stretch>
        </p:blipFill>
        <p:spPr bwMode="auto">
          <a:xfrm>
            <a:off x="457200" y="2895600"/>
            <a:ext cx="4267200" cy="32004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
            </a:r>
            <a:r>
              <a:rPr lang="en-US" dirty="0" err="1" smtClean="0"/>
              <a:t>Wo</a:t>
            </a:r>
            <a:r>
              <a:rPr lang="en-US" dirty="0" smtClean="0"/>
              <a:t>)Mankind and Worms</a:t>
            </a:r>
            <a:endParaRPr lang="en-US" dirty="0"/>
          </a:p>
        </p:txBody>
      </p:sp>
      <p:sp>
        <p:nvSpPr>
          <p:cNvPr id="3" name="TextBox 2"/>
          <p:cNvSpPr txBox="1"/>
          <p:nvPr/>
        </p:nvSpPr>
        <p:spPr>
          <a:xfrm>
            <a:off x="1219200" y="2590800"/>
            <a:ext cx="5345053" cy="830997"/>
          </a:xfrm>
          <a:prstGeom prst="rect">
            <a:avLst/>
          </a:prstGeom>
          <a:noFill/>
        </p:spPr>
        <p:txBody>
          <a:bodyPr wrap="none" rtlCol="0">
            <a:spAutoFit/>
          </a:bodyPr>
          <a:lstStyle/>
          <a:p>
            <a:r>
              <a:rPr lang="en-US" sz="4800" dirty="0" smtClean="0"/>
              <a:t>Heroes of the Earth</a:t>
            </a:r>
            <a:endParaRPr lang="en-US" sz="4800" dirty="0"/>
          </a:p>
        </p:txBody>
      </p:sp>
      <p:sp>
        <p:nvSpPr>
          <p:cNvPr id="4" name="TextBox 3"/>
          <p:cNvSpPr txBox="1"/>
          <p:nvPr/>
        </p:nvSpPr>
        <p:spPr>
          <a:xfrm>
            <a:off x="609600" y="3962400"/>
            <a:ext cx="7772400" cy="646331"/>
          </a:xfrm>
          <a:prstGeom prst="rect">
            <a:avLst/>
          </a:prstGeom>
          <a:noFill/>
        </p:spPr>
        <p:txBody>
          <a:bodyPr wrap="square" rtlCol="0">
            <a:spAutoFit/>
          </a:bodyPr>
          <a:lstStyle/>
          <a:p>
            <a:r>
              <a:rPr lang="en-US" sz="3600" dirty="0" smtClean="0"/>
              <a:t>All shapes and sizes with similar traits</a:t>
            </a:r>
            <a:endParaRPr lang="en-US" sz="3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762000"/>
            <a:ext cx="8991600" cy="2246769"/>
          </a:xfrm>
          <a:prstGeom prst="rect">
            <a:avLst/>
          </a:prstGeom>
        </p:spPr>
        <p:txBody>
          <a:bodyPr wrap="square">
            <a:spAutoFit/>
          </a:bodyPr>
          <a:lstStyle/>
          <a:p>
            <a:r>
              <a:rPr lang="en-US" sz="2800" b="1" dirty="0" smtClean="0"/>
              <a:t>Composition---</a:t>
            </a:r>
            <a:r>
              <a:rPr lang="en-US" sz="2800" dirty="0" smtClean="0"/>
              <a:t>building blocks of life. The combining of distinct parts or elements to form a whole.</a:t>
            </a:r>
            <a:endParaRPr lang="en-US" sz="2800" b="1" dirty="0" smtClean="0"/>
          </a:p>
          <a:p>
            <a:pPr marL="514350" indent="-514350"/>
            <a:endParaRPr lang="en-US" sz="2800" b="1" dirty="0" smtClean="0"/>
          </a:p>
          <a:p>
            <a:pPr marL="514350" indent="-514350"/>
            <a:r>
              <a:rPr lang="en-US" sz="2800" b="1" dirty="0" smtClean="0"/>
              <a:t>Life---</a:t>
            </a:r>
            <a:r>
              <a:rPr lang="en-US" sz="2800" dirty="0" smtClean="0"/>
              <a:t>phenomenon of having metabolism, growth, reproduction, and adaptation to environment. </a:t>
            </a:r>
          </a:p>
        </p:txBody>
      </p:sp>
      <p:sp>
        <p:nvSpPr>
          <p:cNvPr id="11" name="Rectangle 10"/>
          <p:cNvSpPr/>
          <p:nvPr/>
        </p:nvSpPr>
        <p:spPr>
          <a:xfrm>
            <a:off x="228600" y="3276600"/>
            <a:ext cx="8305800" cy="3108543"/>
          </a:xfrm>
          <a:prstGeom prst="rect">
            <a:avLst/>
          </a:prstGeom>
        </p:spPr>
        <p:txBody>
          <a:bodyPr wrap="square">
            <a:spAutoFit/>
          </a:bodyPr>
          <a:lstStyle/>
          <a:p>
            <a:r>
              <a:rPr lang="en-US" sz="2800" b="1" dirty="0" smtClean="0">
                <a:solidFill>
                  <a:srgbClr val="333333"/>
                </a:solidFill>
              </a:rPr>
              <a:t>Decomposition---</a:t>
            </a:r>
            <a:r>
              <a:rPr lang="en-US" sz="2800" dirty="0" smtClean="0">
                <a:solidFill>
                  <a:srgbClr val="333333"/>
                </a:solidFill>
              </a:rPr>
              <a:t>to</a:t>
            </a:r>
            <a:r>
              <a:rPr lang="en-US" sz="2800" dirty="0" smtClean="0"/>
              <a:t> </a:t>
            </a:r>
            <a:r>
              <a:rPr lang="en-US" sz="2800" dirty="0" smtClean="0">
                <a:solidFill>
                  <a:srgbClr val="333333"/>
                </a:solidFill>
              </a:rPr>
              <a:t>break</a:t>
            </a:r>
            <a:r>
              <a:rPr lang="en-US" sz="2800" dirty="0" smtClean="0"/>
              <a:t> </a:t>
            </a:r>
            <a:r>
              <a:rPr lang="en-US" sz="2800" dirty="0" smtClean="0">
                <a:solidFill>
                  <a:srgbClr val="333333"/>
                </a:solidFill>
              </a:rPr>
              <a:t>down</a:t>
            </a:r>
            <a:r>
              <a:rPr lang="en-US" sz="2800" dirty="0" smtClean="0"/>
              <a:t> </a:t>
            </a:r>
            <a:r>
              <a:rPr lang="en-US" sz="2800" dirty="0" smtClean="0">
                <a:solidFill>
                  <a:srgbClr val="333333"/>
                </a:solidFill>
              </a:rPr>
              <a:t>(organic</a:t>
            </a:r>
            <a:r>
              <a:rPr lang="en-US" sz="2800" dirty="0" smtClean="0"/>
              <a:t> </a:t>
            </a:r>
            <a:r>
              <a:rPr lang="en-US" sz="2800" dirty="0" smtClean="0">
                <a:solidFill>
                  <a:srgbClr val="333333"/>
                </a:solidFill>
              </a:rPr>
              <a:t>matter)</a:t>
            </a:r>
            <a:r>
              <a:rPr lang="en-US" sz="2800" dirty="0" smtClean="0"/>
              <a:t> </a:t>
            </a:r>
            <a:r>
              <a:rPr lang="en-US" sz="2800" dirty="0" smtClean="0">
                <a:solidFill>
                  <a:srgbClr val="333333"/>
                </a:solidFill>
              </a:rPr>
              <a:t>physically</a:t>
            </a:r>
            <a:r>
              <a:rPr lang="en-US" sz="2800" dirty="0" smtClean="0"/>
              <a:t> </a:t>
            </a:r>
            <a:r>
              <a:rPr lang="en-US" sz="2800" dirty="0" smtClean="0">
                <a:solidFill>
                  <a:srgbClr val="333333"/>
                </a:solidFill>
              </a:rPr>
              <a:t>and</a:t>
            </a:r>
            <a:r>
              <a:rPr lang="en-US" sz="2800" dirty="0" smtClean="0"/>
              <a:t> chemically by bacterial or fungal action.</a:t>
            </a:r>
          </a:p>
          <a:p>
            <a:endParaRPr lang="en-US" sz="2800" dirty="0" smtClean="0"/>
          </a:p>
          <a:p>
            <a:pPr marL="514350" indent="-514350"/>
            <a:r>
              <a:rPr lang="en-US" sz="2800" b="1" dirty="0" smtClean="0"/>
              <a:t>Death</a:t>
            </a:r>
            <a:r>
              <a:rPr lang="en-US" sz="2800" dirty="0" smtClean="0"/>
              <a:t>----the cessation of all vital functions of the body including the heartbeat, brain activity (including the brain stem), and breathing.</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2.bp.blogspot.com/_AEAlAZFBatA/S87fRq9vk7I/AAAAAAAABkY/oFmHSR-Nr_E/s1600/Men-Behind-Empire-State-Building-Make-12.jpg"/>
          <p:cNvPicPr>
            <a:picLocks noChangeAspect="1" noChangeArrowheads="1"/>
          </p:cNvPicPr>
          <p:nvPr/>
        </p:nvPicPr>
        <p:blipFill>
          <a:blip r:embed="rId2" cstate="print"/>
          <a:srcRect/>
          <a:stretch>
            <a:fillRect/>
          </a:stretch>
        </p:blipFill>
        <p:spPr bwMode="auto">
          <a:xfrm>
            <a:off x="-3581400" y="-3581400"/>
            <a:ext cx="15240000" cy="1178242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informedfarmers.com/wp-content/uploads/2011/11/worm.jpg"/>
          <p:cNvPicPr>
            <a:picLocks noChangeAspect="1" noChangeArrowheads="1"/>
          </p:cNvPicPr>
          <p:nvPr/>
        </p:nvPicPr>
        <p:blipFill>
          <a:blip r:embed="rId2" cstate="print"/>
          <a:srcRect/>
          <a:stretch>
            <a:fillRect/>
          </a:stretch>
        </p:blipFill>
        <p:spPr bwMode="auto">
          <a:xfrm>
            <a:off x="1016000" y="1295400"/>
            <a:ext cx="6705600" cy="50292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img516.imageshack.us/img516/5696/ebbetsrcafigura21ms0.jpg"/>
          <p:cNvPicPr>
            <a:picLocks noChangeAspect="1" noChangeArrowheads="1"/>
          </p:cNvPicPr>
          <p:nvPr/>
        </p:nvPicPr>
        <p:blipFill>
          <a:blip r:embed="rId2" cstate="print"/>
          <a:srcRect/>
          <a:stretch>
            <a:fillRect/>
          </a:stretch>
        </p:blipFill>
        <p:spPr bwMode="auto">
          <a:xfrm>
            <a:off x="2566662" y="990600"/>
            <a:ext cx="4161671" cy="5649468"/>
          </a:xfrm>
          <a:prstGeom prst="rect">
            <a:avLst/>
          </a:prstGeom>
          <a:noFill/>
        </p:spPr>
      </p:pic>
      <p:sp>
        <p:nvSpPr>
          <p:cNvPr id="3" name="TextBox 2"/>
          <p:cNvSpPr txBox="1"/>
          <p:nvPr/>
        </p:nvSpPr>
        <p:spPr>
          <a:xfrm>
            <a:off x="0" y="2133600"/>
            <a:ext cx="2646687" cy="523220"/>
          </a:xfrm>
          <a:prstGeom prst="rect">
            <a:avLst/>
          </a:prstGeom>
          <a:noFill/>
        </p:spPr>
        <p:txBody>
          <a:bodyPr wrap="none" rtlCol="0">
            <a:spAutoFit/>
          </a:bodyPr>
          <a:lstStyle/>
          <a:p>
            <a:r>
              <a:rPr lang="en-US" sz="2800" dirty="0" smtClean="0"/>
              <a:t>No where to go?</a:t>
            </a:r>
            <a:endParaRPr lang="en-US" sz="2800" dirty="0"/>
          </a:p>
        </p:txBody>
      </p:sp>
      <p:sp>
        <p:nvSpPr>
          <p:cNvPr id="4" name="TextBox 3"/>
          <p:cNvSpPr txBox="1"/>
          <p:nvPr/>
        </p:nvSpPr>
        <p:spPr>
          <a:xfrm>
            <a:off x="6342527" y="2209800"/>
            <a:ext cx="2801473" cy="523220"/>
          </a:xfrm>
          <a:prstGeom prst="rect">
            <a:avLst/>
          </a:prstGeom>
          <a:noFill/>
        </p:spPr>
        <p:txBody>
          <a:bodyPr wrap="none" rtlCol="0">
            <a:spAutoFit/>
          </a:bodyPr>
          <a:lstStyle/>
          <a:p>
            <a:r>
              <a:rPr lang="en-US" sz="2800" dirty="0" smtClean="0"/>
              <a:t>We have a choice</a:t>
            </a:r>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62000"/>
            <a:ext cx="8915400" cy="5262979"/>
          </a:xfrm>
          <a:prstGeom prst="rect">
            <a:avLst/>
          </a:prstGeom>
          <a:noFill/>
        </p:spPr>
        <p:txBody>
          <a:bodyPr wrap="square" rtlCol="0">
            <a:spAutoFit/>
          </a:bodyPr>
          <a:lstStyle/>
          <a:p>
            <a:r>
              <a:rPr lang="en-US" sz="2800" dirty="0" smtClean="0"/>
              <a:t>Numbers to call to receive help on where to send or how to utilize your refuse in an environmentally friendly socially responsible way.</a:t>
            </a:r>
          </a:p>
          <a:p>
            <a:endParaRPr lang="en-US" sz="2800" dirty="0" smtClean="0"/>
          </a:p>
          <a:p>
            <a:pPr marL="514350" indent="-514350">
              <a:buAutoNum type="alphaLcParenR"/>
            </a:pPr>
            <a:r>
              <a:rPr lang="en-US" sz="2800" dirty="0" smtClean="0"/>
              <a:t>Email the Met: </a:t>
            </a:r>
            <a:r>
              <a:rPr lang="en-US" sz="2800" dirty="0" smtClean="0">
                <a:hlinkClick r:id="rId2"/>
              </a:rPr>
              <a:t>met@metrecycle.com</a:t>
            </a:r>
            <a:r>
              <a:rPr lang="en-US" sz="2800" dirty="0" smtClean="0"/>
              <a:t> or check out their website  </a:t>
            </a:r>
            <a:r>
              <a:rPr lang="en-US" sz="2800" dirty="0" smtClean="0">
                <a:hlinkClick r:id="rId3"/>
              </a:rPr>
              <a:t>http://metrecycle.com/</a:t>
            </a:r>
            <a:endParaRPr lang="en-US" sz="2800" dirty="0" smtClean="0"/>
          </a:p>
          <a:p>
            <a:pPr marL="514350" indent="-514350">
              <a:buAutoNum type="alphaLcParenR"/>
            </a:pPr>
            <a:endParaRPr lang="en-US" sz="2800" dirty="0" smtClean="0"/>
          </a:p>
          <a:p>
            <a:pPr marL="514350" indent="-514350">
              <a:buAutoNum type="alphaLcParenR"/>
            </a:pPr>
            <a:r>
              <a:rPr lang="en-US" sz="2800" dirty="0" smtClean="0"/>
              <a:t>Contact Master Gardeners (918) 746- 3701 </a:t>
            </a:r>
            <a:r>
              <a:rPr lang="en-US" sz="2800" dirty="0" smtClean="0">
                <a:hlinkClick r:id="rId4"/>
              </a:rPr>
              <a:t>www.tulsamastergardeners.org</a:t>
            </a:r>
            <a:endParaRPr lang="en-US" sz="2800" dirty="0" smtClean="0"/>
          </a:p>
          <a:p>
            <a:pPr marL="514350" indent="-514350">
              <a:buAutoNum type="alphaLcParenR"/>
            </a:pPr>
            <a:endParaRPr lang="en-US" sz="2800" dirty="0" smtClean="0"/>
          </a:p>
          <a:p>
            <a:pPr marL="514350" indent="-514350">
              <a:buAutoNum type="alphaLcParenR"/>
            </a:pPr>
            <a:r>
              <a:rPr lang="en-US" sz="2800" dirty="0" smtClean="0"/>
              <a:t>If you still need help call the Mayors Action Line</a:t>
            </a:r>
          </a:p>
          <a:p>
            <a:pPr marL="514350" indent="-514350"/>
            <a:r>
              <a:rPr lang="en-US" sz="2800" dirty="0" smtClean="0"/>
              <a:t>      (918) 586-2100</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0"/>
            <a:ext cx="8503931" cy="3970318"/>
          </a:xfrm>
          <a:prstGeom prst="rect">
            <a:avLst/>
          </a:prstGeom>
          <a:noFill/>
        </p:spPr>
        <p:txBody>
          <a:bodyPr wrap="none" rtlCol="0">
            <a:spAutoFit/>
          </a:bodyPr>
          <a:lstStyle/>
          <a:p>
            <a:endParaRPr lang="en-US" sz="2800" dirty="0" smtClean="0"/>
          </a:p>
          <a:p>
            <a:r>
              <a:rPr lang="en-US" sz="2800" dirty="0" err="1" smtClean="0"/>
              <a:t>Recomposition</a:t>
            </a:r>
            <a:r>
              <a:rPr lang="en-US" sz="2800" dirty="0" smtClean="0"/>
              <a:t>---</a:t>
            </a:r>
            <a:r>
              <a:rPr lang="en-US" sz="2400" dirty="0" smtClean="0"/>
              <a:t>to compose again; reorganize or rearrange.</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r>
              <a:rPr lang="en-US" sz="2800" dirty="0" smtClean="0"/>
              <a:t>Rebirth--- </a:t>
            </a:r>
            <a:r>
              <a:rPr lang="en-US" sz="2400" dirty="0" smtClean="0"/>
              <a:t>a renewed existence, activity, or growth</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810512"/>
          </a:xfrm>
        </p:spPr>
        <p:txBody>
          <a:bodyPr>
            <a:normAutofit/>
          </a:bodyPr>
          <a:lstStyle/>
          <a:p>
            <a:r>
              <a:rPr lang="en-US" dirty="0" smtClean="0"/>
              <a:t>Building Blocks:</a:t>
            </a:r>
            <a:br>
              <a:rPr lang="en-US" dirty="0" smtClean="0"/>
            </a:br>
            <a:r>
              <a:rPr lang="en-US" dirty="0" smtClean="0"/>
              <a:t> </a:t>
            </a:r>
            <a:r>
              <a:rPr lang="en-US" sz="4000" dirty="0" smtClean="0"/>
              <a:t>Assembling Disassembling</a:t>
            </a:r>
            <a:endParaRPr lang="en-US" sz="4000" dirty="0"/>
          </a:p>
        </p:txBody>
      </p:sp>
      <p:pic>
        <p:nvPicPr>
          <p:cNvPr id="26626" name="Picture 2" descr="http://www.featurepics.com/FI/Thumb300/20061127/Debris-149797.jpg"/>
          <p:cNvPicPr>
            <a:picLocks noChangeAspect="1" noChangeArrowheads="1"/>
          </p:cNvPicPr>
          <p:nvPr/>
        </p:nvPicPr>
        <p:blipFill>
          <a:blip r:embed="rId2" cstate="print"/>
          <a:srcRect/>
          <a:stretch>
            <a:fillRect/>
          </a:stretch>
        </p:blipFill>
        <p:spPr bwMode="auto">
          <a:xfrm>
            <a:off x="4114800" y="3429000"/>
            <a:ext cx="4276725" cy="28575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a:t>
            </a:r>
            <a:endParaRPr lang="en-US" dirty="0"/>
          </a:p>
        </p:txBody>
      </p:sp>
      <p:pic>
        <p:nvPicPr>
          <p:cNvPr id="6148" name="Picture 4" descr="http://www.topboxdesign.com/wp-content/uploads/2009/09/Atlas-Building-exterior-facade-monolithic-building-bold-cube-shaped-building-concrete-structure-building.jpg"/>
          <p:cNvPicPr>
            <a:picLocks noChangeAspect="1" noChangeArrowheads="1"/>
          </p:cNvPicPr>
          <p:nvPr/>
        </p:nvPicPr>
        <p:blipFill>
          <a:blip r:embed="rId2" cstate="print"/>
          <a:srcRect/>
          <a:stretch>
            <a:fillRect/>
          </a:stretch>
        </p:blipFill>
        <p:spPr bwMode="auto">
          <a:xfrm>
            <a:off x="4572000" y="4191000"/>
            <a:ext cx="4413160" cy="2193341"/>
          </a:xfrm>
          <a:prstGeom prst="rect">
            <a:avLst/>
          </a:prstGeom>
          <a:noFill/>
        </p:spPr>
      </p:pic>
      <p:pic>
        <p:nvPicPr>
          <p:cNvPr id="6150" name="Picture 6" descr="http://blogs.secstate.wa.gov/FromOurCorner/wp-content/uploads/2009/04/april-24-capitol-construction.jpg"/>
          <p:cNvPicPr>
            <a:picLocks noChangeAspect="1" noChangeArrowheads="1"/>
          </p:cNvPicPr>
          <p:nvPr/>
        </p:nvPicPr>
        <p:blipFill>
          <a:blip r:embed="rId3" cstate="print"/>
          <a:srcRect/>
          <a:stretch>
            <a:fillRect/>
          </a:stretch>
        </p:blipFill>
        <p:spPr bwMode="auto">
          <a:xfrm>
            <a:off x="228600" y="3124200"/>
            <a:ext cx="4096512" cy="3200401"/>
          </a:xfrm>
          <a:prstGeom prst="rect">
            <a:avLst/>
          </a:prstGeom>
          <a:noFill/>
        </p:spPr>
      </p:pic>
      <p:pic>
        <p:nvPicPr>
          <p:cNvPr id="6152" name="Picture 8" descr="http://ts3.mm.bing.net/images/thumbnail.aspx?q=4747090626150750&amp;id=3e8eeff3ca7349892ac6adca13c329f5"/>
          <p:cNvPicPr>
            <a:picLocks noChangeAspect="1" noChangeArrowheads="1"/>
          </p:cNvPicPr>
          <p:nvPr/>
        </p:nvPicPr>
        <p:blipFill>
          <a:blip r:embed="rId4" cstate="print"/>
          <a:srcRect/>
          <a:stretch>
            <a:fillRect/>
          </a:stretch>
        </p:blipFill>
        <p:spPr bwMode="auto">
          <a:xfrm>
            <a:off x="4953000" y="1447800"/>
            <a:ext cx="3659029" cy="2438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04088"/>
            <a:ext cx="8229600" cy="743712"/>
          </a:xfrm>
        </p:spPr>
        <p:txBody>
          <a:bodyPr>
            <a:normAutofit fontScale="90000"/>
          </a:bodyPr>
          <a:lstStyle/>
          <a:p>
            <a:r>
              <a:rPr lang="en-US" dirty="0" smtClean="0"/>
              <a:t>               Decomposition</a:t>
            </a:r>
            <a:endParaRPr lang="en-US" dirty="0"/>
          </a:p>
        </p:txBody>
      </p:sp>
      <p:sp>
        <p:nvSpPr>
          <p:cNvPr id="4" name="Rectangle 3"/>
          <p:cNvSpPr/>
          <p:nvPr/>
        </p:nvSpPr>
        <p:spPr>
          <a:xfrm>
            <a:off x="990600" y="1905000"/>
            <a:ext cx="7315200" cy="3970318"/>
          </a:xfrm>
          <a:prstGeom prst="rect">
            <a:avLst/>
          </a:prstGeom>
        </p:spPr>
        <p:txBody>
          <a:bodyPr wrap="square">
            <a:spAutoFit/>
          </a:bodyPr>
          <a:lstStyle/>
          <a:p>
            <a:r>
              <a:rPr lang="en-US" sz="3600" dirty="0" smtClean="0"/>
              <a:t>Decomposition is the natural process by which large organic materials and molecules are broken down into simpler ones. The final products of decomposition are simple molecules, such as carbon dioxide and water.</a:t>
            </a:r>
            <a:endParaRPr lang="en-US"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143000"/>
            <a:ext cx="7467600" cy="4339650"/>
          </a:xfrm>
          <a:prstGeom prst="rect">
            <a:avLst/>
          </a:prstGeom>
        </p:spPr>
        <p:txBody>
          <a:bodyPr wrap="square">
            <a:spAutoFit/>
          </a:bodyPr>
          <a:lstStyle/>
          <a:p>
            <a:r>
              <a:rPr lang="en-US" sz="4800" dirty="0"/>
              <a:t>If decomposition did not occur, the world would be overcome with </a:t>
            </a:r>
            <a:r>
              <a:rPr lang="en-US" sz="4800" dirty="0" smtClean="0"/>
              <a:t>Himalayan </a:t>
            </a:r>
            <a:r>
              <a:rPr lang="en-US" sz="4800" dirty="0"/>
              <a:t>piles of </a:t>
            </a:r>
            <a:r>
              <a:rPr lang="en-US" sz="4800" dirty="0" smtClean="0"/>
              <a:t>dead, chiefly unusable materials.</a:t>
            </a:r>
            <a:r>
              <a:rPr lang="en-US" sz="4800" dirty="0"/>
              <a:t/>
            </a:r>
            <a:br>
              <a:rPr lang="en-US" sz="4800" dirty="0"/>
            </a:b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nowlebanon.com/ContentPictures/garbage-leader-420-02811100444.jpg"/>
          <p:cNvPicPr>
            <a:picLocks noChangeAspect="1" noChangeArrowheads="1"/>
          </p:cNvPicPr>
          <p:nvPr/>
        </p:nvPicPr>
        <p:blipFill>
          <a:blip r:embed="rId2" cstate="print"/>
          <a:srcRect/>
          <a:stretch>
            <a:fillRect/>
          </a:stretch>
        </p:blipFill>
        <p:spPr bwMode="auto">
          <a:xfrm>
            <a:off x="685800" y="1295400"/>
            <a:ext cx="8032374" cy="487679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kwoodburn\Desktop\trash mountains.jpg"/>
          <p:cNvPicPr>
            <a:picLocks noChangeAspect="1" noChangeArrowheads="1"/>
          </p:cNvPicPr>
          <p:nvPr/>
        </p:nvPicPr>
        <p:blipFill>
          <a:blip r:embed="rId2" cstate="print"/>
          <a:srcRect/>
          <a:stretch>
            <a:fillRect/>
          </a:stretch>
        </p:blipFill>
        <p:spPr bwMode="auto">
          <a:xfrm>
            <a:off x="762000" y="1295400"/>
            <a:ext cx="7874000" cy="524113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163</TotalTime>
  <Words>384</Words>
  <Application>Microsoft Office PowerPoint</Application>
  <PresentationFormat>On-screen Show (4:3)</PresentationFormat>
  <Paragraphs>95</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Flow</vt:lpstr>
      <vt:lpstr>Composting Dynamics</vt:lpstr>
      <vt:lpstr>Slide 2</vt:lpstr>
      <vt:lpstr>Slide 3</vt:lpstr>
      <vt:lpstr>Building Blocks:  Assembling Disassembling</vt:lpstr>
      <vt:lpstr>Construction</vt:lpstr>
      <vt:lpstr>               Decomposition</vt:lpstr>
      <vt:lpstr>Slide 7</vt:lpstr>
      <vt:lpstr>Slide 8</vt:lpstr>
      <vt:lpstr>Slide 9</vt:lpstr>
      <vt:lpstr>Wrecking Balls to Complex Structures</vt:lpstr>
      <vt:lpstr>Slide 11</vt:lpstr>
      <vt:lpstr>Slide 12</vt:lpstr>
      <vt:lpstr>Slide 13</vt:lpstr>
      <vt:lpstr>Slide 14</vt:lpstr>
      <vt:lpstr>Decomposition times</vt:lpstr>
      <vt:lpstr>Slide 16</vt:lpstr>
      <vt:lpstr>Slide 17</vt:lpstr>
      <vt:lpstr>The Non-military Cavalry: Recycling and Composting</vt:lpstr>
      <vt:lpstr>(Wo)Mankind and Worms</vt:lpstr>
      <vt:lpstr>Slide 20</vt:lpstr>
      <vt:lpstr>Slide 21</vt:lpstr>
      <vt:lpstr>Slide 22</vt:lpstr>
      <vt:lpstr>Slide 23</vt:lpstr>
    </vt:vector>
  </TitlesOfParts>
  <Company>Tulsa County Government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Composting Dynamics</dc:title>
  <dc:creator>kwoodburn</dc:creator>
  <cp:lastModifiedBy>kwoodburn</cp:lastModifiedBy>
  <cp:revision>23</cp:revision>
  <dcterms:created xsi:type="dcterms:W3CDTF">2012-10-03T13:30:26Z</dcterms:created>
  <dcterms:modified xsi:type="dcterms:W3CDTF">2013-03-23T14:13:26Z</dcterms:modified>
</cp:coreProperties>
</file>