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61" r:id="rId3"/>
    <p:sldId id="266" r:id="rId4"/>
    <p:sldId id="257" r:id="rId5"/>
    <p:sldId id="263" r:id="rId6"/>
    <p:sldId id="258" r:id="rId7"/>
    <p:sldId id="260" r:id="rId8"/>
    <p:sldId id="272" r:id="rId9"/>
    <p:sldId id="276" r:id="rId10"/>
    <p:sldId id="268" r:id="rId11"/>
    <p:sldId id="271" r:id="rId12"/>
    <p:sldId id="269" r:id="rId13"/>
    <p:sldId id="259" r:id="rId14"/>
    <p:sldId id="273" r:id="rId15"/>
    <p:sldId id="264" r:id="rId16"/>
    <p:sldId id="275" r:id="rId17"/>
    <p:sldId id="26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12C3B8-A370-4257-848D-A5930E54E126}" type="datetimeFigureOut">
              <a:rPr lang="en-US" smtClean="0"/>
              <a:t>10/3/2012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F809F0-AAB0-4263-8BDC-C894906025F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F809F0-AAB0-4263-8BDC-C894906025F0}" type="slidenum">
              <a:rPr lang="en-US" smtClean="0"/>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04AA3B4-E652-4196-8311-C35A1A0B7C43}" type="datetimeFigureOut">
              <a:rPr lang="en-US" smtClean="0"/>
              <a:t>10/3/2012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691CD9C-1455-4231-8B5E-01B727DF1D3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4AA3B4-E652-4196-8311-C35A1A0B7C43}" type="datetimeFigureOut">
              <a:rPr lang="en-US" smtClean="0"/>
              <a:t>10/3/2012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1CD9C-1455-4231-8B5E-01B727DF1D3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4AA3B4-E652-4196-8311-C35A1A0B7C43}" type="datetimeFigureOut">
              <a:rPr lang="en-US" smtClean="0"/>
              <a:t>10/3/2012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1CD9C-1455-4231-8B5E-01B727DF1D3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4AA3B4-E652-4196-8311-C35A1A0B7C43}" type="datetimeFigureOut">
              <a:rPr lang="en-US" smtClean="0"/>
              <a:t>10/3/2012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1CD9C-1455-4231-8B5E-01B727DF1D3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04AA3B4-E652-4196-8311-C35A1A0B7C43}" type="datetimeFigureOut">
              <a:rPr lang="en-US" smtClean="0"/>
              <a:t>10/3/2012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1CD9C-1455-4231-8B5E-01B727DF1D3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04AA3B4-E652-4196-8311-C35A1A0B7C43}" type="datetimeFigureOut">
              <a:rPr lang="en-US" smtClean="0"/>
              <a:t>10/3/2012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1CD9C-1455-4231-8B5E-01B727DF1D3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04AA3B4-E652-4196-8311-C35A1A0B7C43}" type="datetimeFigureOut">
              <a:rPr lang="en-US" smtClean="0"/>
              <a:t>10/3/2012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91CD9C-1455-4231-8B5E-01B727DF1D3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04AA3B4-E652-4196-8311-C35A1A0B7C43}" type="datetimeFigureOut">
              <a:rPr lang="en-US" smtClean="0"/>
              <a:t>10/3/2012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91CD9C-1455-4231-8B5E-01B727DF1D3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4AA3B4-E652-4196-8311-C35A1A0B7C43}" type="datetimeFigureOut">
              <a:rPr lang="en-US" smtClean="0"/>
              <a:t>10/3/2012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91CD9C-1455-4231-8B5E-01B727DF1D3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04AA3B4-E652-4196-8311-C35A1A0B7C43}" type="datetimeFigureOut">
              <a:rPr lang="en-US" smtClean="0"/>
              <a:t>10/3/2012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1CD9C-1455-4231-8B5E-01B727DF1D3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04AA3B4-E652-4196-8311-C35A1A0B7C43}" type="datetimeFigureOut">
              <a:rPr lang="en-US" smtClean="0"/>
              <a:t>10/3/2012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691CD9C-1455-4231-8B5E-01B727DF1D31}"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04AA3B4-E652-4196-8311-C35A1A0B7C43}" type="datetimeFigureOut">
              <a:rPr lang="en-US" smtClean="0"/>
              <a:t>10/3/2012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691CD9C-1455-4231-8B5E-01B727DF1D31}"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txBody>
          <a:bodyPr>
            <a:normAutofit/>
          </a:bodyPr>
          <a:lstStyle/>
          <a:p>
            <a:r>
              <a:rPr lang="en-US" sz="5400" dirty="0" smtClean="0"/>
              <a:t>Composting Dynami</a:t>
            </a:r>
            <a:r>
              <a:rPr lang="en-US" sz="4800" dirty="0" smtClean="0"/>
              <a:t>cs</a:t>
            </a:r>
            <a:endParaRPr lang="en-US" sz="4800" dirty="0"/>
          </a:p>
        </p:txBody>
      </p:sp>
      <p:sp>
        <p:nvSpPr>
          <p:cNvPr id="3" name="Subtitle 2"/>
          <p:cNvSpPr>
            <a:spLocks noGrp="1"/>
          </p:cNvSpPr>
          <p:nvPr>
            <p:ph type="subTitle" idx="1"/>
          </p:nvPr>
        </p:nvSpPr>
        <p:spPr/>
        <p:txBody>
          <a:bodyPr>
            <a:normAutofit/>
          </a:bodyPr>
          <a:lstStyle/>
          <a:p>
            <a:r>
              <a:rPr lang="en-US" sz="3200" dirty="0" smtClean="0"/>
              <a:t>Compose to Decompose to Recompose      </a:t>
            </a:r>
          </a:p>
          <a:p>
            <a:endParaRPr lang="en-US" sz="3200" dirty="0" smtClean="0"/>
          </a:p>
          <a:p>
            <a:r>
              <a:rPr lang="en-US" sz="3200" dirty="0" smtClean="0"/>
              <a:t>Construct to Deconstruct to Reconstruct</a:t>
            </a:r>
            <a:endParaRPr lang="en-US" sz="3200" dirty="0"/>
          </a:p>
        </p:txBody>
      </p:sp>
      <p:pic>
        <p:nvPicPr>
          <p:cNvPr id="1026" name="Picture 1" descr="New Extension logo 2x2"/>
          <p:cNvPicPr>
            <a:picLocks noChangeAspect="1" noChangeArrowheads="1"/>
          </p:cNvPicPr>
          <p:nvPr/>
        </p:nvPicPr>
        <p:blipFill>
          <a:blip r:embed="rId3" cstate="print"/>
          <a:srcRect/>
          <a:stretch>
            <a:fillRect/>
          </a:stretch>
        </p:blipFill>
        <p:spPr bwMode="auto">
          <a:xfrm>
            <a:off x="7905990" y="5867400"/>
            <a:ext cx="780810" cy="752474"/>
          </a:xfrm>
          <a:prstGeom prst="rect">
            <a:avLst/>
          </a:prstGeom>
          <a:noFill/>
          <a:ln w="9525">
            <a:noFill/>
            <a:miter lim="800000"/>
            <a:headEnd/>
            <a:tailEnd/>
          </a:ln>
        </p:spPr>
      </p:pic>
      <p:sp>
        <p:nvSpPr>
          <p:cNvPr id="5" name="Rectangle 4"/>
          <p:cNvSpPr/>
          <p:nvPr/>
        </p:nvSpPr>
        <p:spPr>
          <a:xfrm>
            <a:off x="304800" y="5229493"/>
            <a:ext cx="7467600" cy="923330"/>
          </a:xfrm>
          <a:prstGeom prst="rect">
            <a:avLst/>
          </a:prstGeom>
        </p:spPr>
        <p:txBody>
          <a:bodyPr wrap="square">
            <a:spAutoFit/>
          </a:bodyPr>
          <a:lstStyle/>
          <a:p>
            <a:endParaRPr lang="en-US" dirty="0"/>
          </a:p>
          <a:p>
            <a:endParaRPr lang="en-US" dirty="0"/>
          </a:p>
          <a:p>
            <a:r>
              <a:rPr lang="en-US" dirty="0"/>
              <a:t> MetRecycle.com | TulsaMasterGardeners.org | CompostEverything.net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ts4.mm.bing.net/images/thumbnail.aspx?q=4913623714432375&amp;id=b3e68462658c2bac38df8de97254d867"/>
          <p:cNvPicPr>
            <a:picLocks noChangeAspect="1" noChangeArrowheads="1"/>
          </p:cNvPicPr>
          <p:nvPr/>
        </p:nvPicPr>
        <p:blipFill>
          <a:blip r:embed="rId2" cstate="print"/>
          <a:srcRect/>
          <a:stretch>
            <a:fillRect/>
          </a:stretch>
        </p:blipFill>
        <p:spPr bwMode="auto">
          <a:xfrm>
            <a:off x="381001" y="3761994"/>
            <a:ext cx="4190999" cy="2791206"/>
          </a:xfrm>
          <a:prstGeom prst="rect">
            <a:avLst/>
          </a:prstGeom>
          <a:noFill/>
        </p:spPr>
      </p:pic>
      <p:pic>
        <p:nvPicPr>
          <p:cNvPr id="3" name="Picture 2" descr="http://farm1.staticflickr.com/219/515890723_01abb08028_z.jpg?zz=1"/>
          <p:cNvPicPr>
            <a:picLocks noChangeAspect="1" noChangeArrowheads="1"/>
          </p:cNvPicPr>
          <p:nvPr/>
        </p:nvPicPr>
        <p:blipFill>
          <a:blip r:embed="rId3" cstate="print"/>
          <a:srcRect/>
          <a:stretch>
            <a:fillRect/>
          </a:stretch>
        </p:blipFill>
        <p:spPr bwMode="auto">
          <a:xfrm>
            <a:off x="4760130" y="3733800"/>
            <a:ext cx="4200115" cy="2743200"/>
          </a:xfrm>
          <a:prstGeom prst="rect">
            <a:avLst/>
          </a:prstGeom>
          <a:noFill/>
        </p:spPr>
      </p:pic>
      <p:sp>
        <p:nvSpPr>
          <p:cNvPr id="4" name="TextBox 3"/>
          <p:cNvSpPr txBox="1"/>
          <p:nvPr/>
        </p:nvSpPr>
        <p:spPr>
          <a:xfrm>
            <a:off x="838200" y="1524000"/>
            <a:ext cx="7620000" cy="830997"/>
          </a:xfrm>
          <a:prstGeom prst="rect">
            <a:avLst/>
          </a:prstGeom>
          <a:noFill/>
        </p:spPr>
        <p:txBody>
          <a:bodyPr wrap="square" rtlCol="0">
            <a:spAutoFit/>
          </a:bodyPr>
          <a:lstStyle/>
          <a:p>
            <a:r>
              <a:rPr lang="en-US" sz="4800" dirty="0" smtClean="0"/>
              <a:t>What to do? Who to call?</a:t>
            </a:r>
            <a:endParaRPr lang="en-US" sz="4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i180.photobucket.com/albums/x36/kirbynbu/blog9/lunch_atop102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10600" cy="1237488"/>
          </a:xfrm>
        </p:spPr>
        <p:txBody>
          <a:bodyPr>
            <a:noAutofit/>
          </a:bodyPr>
          <a:lstStyle/>
          <a:p>
            <a:r>
              <a:rPr lang="en-US" sz="4400" dirty="0" smtClean="0"/>
              <a:t>The Non-military Cavalry: Recycling and Composting</a:t>
            </a:r>
            <a:endParaRPr lang="en-US" sz="4400" dirty="0"/>
          </a:p>
        </p:txBody>
      </p:sp>
      <p:pic>
        <p:nvPicPr>
          <p:cNvPr id="31746" name="Picture 2" descr="http://ts2.mm.bing.net/images/thumbnail.aspx?q=4710287073018157&amp;id=a0a6438adcf30c6d0422781fc4ba0522"/>
          <p:cNvPicPr>
            <a:picLocks noChangeAspect="1" noChangeArrowheads="1"/>
          </p:cNvPicPr>
          <p:nvPr/>
        </p:nvPicPr>
        <p:blipFill>
          <a:blip r:embed="rId2" cstate="print"/>
          <a:srcRect/>
          <a:stretch>
            <a:fillRect/>
          </a:stretch>
        </p:blipFill>
        <p:spPr bwMode="auto">
          <a:xfrm>
            <a:off x="5124450" y="2209800"/>
            <a:ext cx="3200400" cy="4267200"/>
          </a:xfrm>
          <a:prstGeom prst="rect">
            <a:avLst/>
          </a:prstGeom>
          <a:noFill/>
        </p:spPr>
      </p:pic>
      <p:pic>
        <p:nvPicPr>
          <p:cNvPr id="31748" name="Picture 4" descr="http://happyfarming.com/images/composting_behind_1426.jpg"/>
          <p:cNvPicPr>
            <a:picLocks noChangeAspect="1" noChangeArrowheads="1"/>
          </p:cNvPicPr>
          <p:nvPr/>
        </p:nvPicPr>
        <p:blipFill>
          <a:blip r:embed="rId3" cstate="print"/>
          <a:srcRect/>
          <a:stretch>
            <a:fillRect/>
          </a:stretch>
        </p:blipFill>
        <p:spPr bwMode="auto">
          <a:xfrm>
            <a:off x="457200" y="2895600"/>
            <a:ext cx="4267200" cy="3200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277112"/>
          </a:xfrm>
        </p:spPr>
        <p:txBody>
          <a:bodyPr>
            <a:normAutofit/>
          </a:bodyPr>
          <a:lstStyle/>
          <a:p>
            <a:r>
              <a:rPr lang="en-US" sz="4000" dirty="0" smtClean="0"/>
              <a:t>Wrecking Balls to Complex Structures</a:t>
            </a:r>
            <a:endParaRPr lang="en-US" sz="4000" dirty="0"/>
          </a:p>
        </p:txBody>
      </p:sp>
      <p:sp>
        <p:nvSpPr>
          <p:cNvPr id="3" name="TextBox 2"/>
          <p:cNvSpPr txBox="1"/>
          <p:nvPr/>
        </p:nvSpPr>
        <p:spPr>
          <a:xfrm>
            <a:off x="1066800" y="2286000"/>
            <a:ext cx="7239000" cy="3785652"/>
          </a:xfrm>
          <a:prstGeom prst="rect">
            <a:avLst/>
          </a:prstGeom>
          <a:noFill/>
        </p:spPr>
        <p:txBody>
          <a:bodyPr wrap="square" rtlCol="0">
            <a:spAutoFit/>
          </a:bodyPr>
          <a:lstStyle/>
          <a:p>
            <a:r>
              <a:rPr lang="en-US" sz="4000" dirty="0" smtClean="0"/>
              <a:t>Water</a:t>
            </a:r>
          </a:p>
          <a:p>
            <a:r>
              <a:rPr lang="en-US" sz="4000" dirty="0" smtClean="0"/>
              <a:t>Sunlight/ Heat</a:t>
            </a:r>
          </a:p>
          <a:p>
            <a:r>
              <a:rPr lang="en-US" sz="4000" dirty="0" smtClean="0"/>
              <a:t>Microorganisms</a:t>
            </a:r>
          </a:p>
          <a:p>
            <a:r>
              <a:rPr lang="en-US" sz="4000" dirty="0" smtClean="0"/>
              <a:t>pH </a:t>
            </a:r>
          </a:p>
          <a:p>
            <a:r>
              <a:rPr lang="en-US" sz="4000" dirty="0" smtClean="0"/>
              <a:t>Other organic material</a:t>
            </a:r>
            <a:endParaRPr lang="en-US" dirty="0"/>
          </a:p>
          <a:p>
            <a:r>
              <a:rPr lang="en-US" sz="4000" dirty="0" smtClean="0"/>
              <a:t>Earth worms </a:t>
            </a:r>
            <a:endParaRPr lang="en-US" sz="4000" dirty="0"/>
          </a:p>
        </p:txBody>
      </p:sp>
      <p:pic>
        <p:nvPicPr>
          <p:cNvPr id="4098" name="Picture 2" descr="http://www.actionunlimited.net/images/WreckingBallsPoster.jpg"/>
          <p:cNvPicPr>
            <a:picLocks noChangeAspect="1" noChangeArrowheads="1"/>
          </p:cNvPicPr>
          <p:nvPr/>
        </p:nvPicPr>
        <p:blipFill>
          <a:blip r:embed="rId2" cstate="print"/>
          <a:srcRect/>
          <a:stretch>
            <a:fillRect/>
          </a:stretch>
        </p:blipFill>
        <p:spPr bwMode="auto">
          <a:xfrm>
            <a:off x="6342698" y="2133600"/>
            <a:ext cx="2594134" cy="2971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
            </a:r>
            <a:r>
              <a:rPr lang="en-US" dirty="0" err="1" smtClean="0"/>
              <a:t>Wo</a:t>
            </a:r>
            <a:r>
              <a:rPr lang="en-US" dirty="0" smtClean="0"/>
              <a:t>)Mankind and Worms</a:t>
            </a:r>
            <a:endParaRPr lang="en-US" dirty="0"/>
          </a:p>
        </p:txBody>
      </p:sp>
      <p:sp>
        <p:nvSpPr>
          <p:cNvPr id="3" name="TextBox 2"/>
          <p:cNvSpPr txBox="1"/>
          <p:nvPr/>
        </p:nvSpPr>
        <p:spPr>
          <a:xfrm>
            <a:off x="1219200" y="2590800"/>
            <a:ext cx="5345053" cy="830997"/>
          </a:xfrm>
          <a:prstGeom prst="rect">
            <a:avLst/>
          </a:prstGeom>
          <a:noFill/>
        </p:spPr>
        <p:txBody>
          <a:bodyPr wrap="none" rtlCol="0">
            <a:spAutoFit/>
          </a:bodyPr>
          <a:lstStyle/>
          <a:p>
            <a:r>
              <a:rPr lang="en-US" sz="4800" dirty="0" smtClean="0"/>
              <a:t>Heroes of the Earth</a:t>
            </a:r>
            <a:endParaRPr lang="en-US" sz="4800" dirty="0"/>
          </a:p>
        </p:txBody>
      </p:sp>
      <p:sp>
        <p:nvSpPr>
          <p:cNvPr id="4" name="TextBox 3"/>
          <p:cNvSpPr txBox="1"/>
          <p:nvPr/>
        </p:nvSpPr>
        <p:spPr>
          <a:xfrm>
            <a:off x="609600" y="3962400"/>
            <a:ext cx="7772400" cy="646331"/>
          </a:xfrm>
          <a:prstGeom prst="rect">
            <a:avLst/>
          </a:prstGeom>
          <a:noFill/>
        </p:spPr>
        <p:txBody>
          <a:bodyPr wrap="square" rtlCol="0">
            <a:spAutoFit/>
          </a:bodyPr>
          <a:lstStyle/>
          <a:p>
            <a:r>
              <a:rPr lang="en-US" sz="3600" dirty="0" smtClean="0"/>
              <a:t>All shapes and sizes with similar traits</a:t>
            </a:r>
            <a:endParaRPr lang="en-US"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2.bp.blogspot.com/_AEAlAZFBatA/S87fRq9vk7I/AAAAAAAABkY/oFmHSR-Nr_E/s1600/Men-Behind-Empire-State-Building-Make-12.jpg"/>
          <p:cNvPicPr>
            <a:picLocks noChangeAspect="1" noChangeArrowheads="1"/>
          </p:cNvPicPr>
          <p:nvPr/>
        </p:nvPicPr>
        <p:blipFill>
          <a:blip r:embed="rId2" cstate="print"/>
          <a:srcRect/>
          <a:stretch>
            <a:fillRect/>
          </a:stretch>
        </p:blipFill>
        <p:spPr bwMode="auto">
          <a:xfrm>
            <a:off x="-3581400" y="-3581400"/>
            <a:ext cx="15240000" cy="1178242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informedfarmers.com/wp-content/uploads/2011/11/worm.jpg"/>
          <p:cNvPicPr>
            <a:picLocks noChangeAspect="1" noChangeArrowheads="1"/>
          </p:cNvPicPr>
          <p:nvPr/>
        </p:nvPicPr>
        <p:blipFill>
          <a:blip r:embed="rId2" cstate="print"/>
          <a:srcRect/>
          <a:stretch>
            <a:fillRect/>
          </a:stretch>
        </p:blipFill>
        <p:spPr bwMode="auto">
          <a:xfrm>
            <a:off x="1016000" y="1295400"/>
            <a:ext cx="6705600" cy="50292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img516.imageshack.us/img516/5696/ebbetsrcafigura21ms0.jpg"/>
          <p:cNvPicPr>
            <a:picLocks noChangeAspect="1" noChangeArrowheads="1"/>
          </p:cNvPicPr>
          <p:nvPr/>
        </p:nvPicPr>
        <p:blipFill>
          <a:blip r:embed="rId2" cstate="print"/>
          <a:srcRect/>
          <a:stretch>
            <a:fillRect/>
          </a:stretch>
        </p:blipFill>
        <p:spPr bwMode="auto">
          <a:xfrm>
            <a:off x="2286000" y="609600"/>
            <a:ext cx="4442334" cy="603046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14400" y="685800"/>
            <a:ext cx="6781800" cy="3108543"/>
          </a:xfrm>
          <a:prstGeom prst="rect">
            <a:avLst/>
          </a:prstGeom>
        </p:spPr>
        <p:txBody>
          <a:bodyPr wrap="square">
            <a:spAutoFit/>
          </a:bodyPr>
          <a:lstStyle/>
          <a:p>
            <a:r>
              <a:rPr lang="en-US" sz="2800" b="1" dirty="0" smtClean="0"/>
              <a:t>Composition</a:t>
            </a:r>
          </a:p>
          <a:p>
            <a:r>
              <a:rPr lang="en-US" sz="2800" b="1" dirty="0" smtClean="0"/>
              <a:t>a. </a:t>
            </a:r>
            <a:r>
              <a:rPr lang="en-US" sz="2800" dirty="0" smtClean="0"/>
              <a:t>The combining of distinct parts or elements to form a whole.</a:t>
            </a:r>
          </a:p>
          <a:p>
            <a:r>
              <a:rPr lang="en-US" sz="2800" b="1" dirty="0" smtClean="0"/>
              <a:t>b. </a:t>
            </a:r>
            <a:r>
              <a:rPr lang="en-US" sz="2800" dirty="0" smtClean="0"/>
              <a:t>The manner in which such parts are combined or related.</a:t>
            </a:r>
          </a:p>
          <a:p>
            <a:endParaRPr lang="en-US" sz="2800" b="1" dirty="0" smtClean="0"/>
          </a:p>
          <a:p>
            <a:r>
              <a:rPr lang="en-US" sz="2800" b="1" dirty="0" smtClean="0"/>
              <a:t>Decomposition</a:t>
            </a:r>
            <a:endParaRPr lang="en-US" sz="2800" b="1" dirty="0"/>
          </a:p>
        </p:txBody>
      </p:sp>
      <p:sp>
        <p:nvSpPr>
          <p:cNvPr id="11" name="Rectangle 10"/>
          <p:cNvSpPr/>
          <p:nvPr/>
        </p:nvSpPr>
        <p:spPr>
          <a:xfrm>
            <a:off x="838200" y="3962400"/>
            <a:ext cx="7391400" cy="1384995"/>
          </a:xfrm>
          <a:prstGeom prst="rect">
            <a:avLst/>
          </a:prstGeom>
        </p:spPr>
        <p:txBody>
          <a:bodyPr wrap="square">
            <a:spAutoFit/>
          </a:bodyPr>
          <a:lstStyle/>
          <a:p>
            <a:r>
              <a:rPr lang="en-US" sz="2800" b="1" dirty="0" smtClean="0">
                <a:solidFill>
                  <a:srgbClr val="333333"/>
                </a:solidFill>
              </a:rPr>
              <a:t>a</a:t>
            </a:r>
            <a:r>
              <a:rPr lang="en-US" sz="2800" dirty="0" smtClean="0">
                <a:solidFill>
                  <a:srgbClr val="333333"/>
                </a:solidFill>
              </a:rPr>
              <a:t>. to</a:t>
            </a:r>
            <a:r>
              <a:rPr lang="en-US" sz="2800" dirty="0" smtClean="0"/>
              <a:t> </a:t>
            </a:r>
            <a:r>
              <a:rPr lang="en-US" sz="2800" dirty="0" smtClean="0">
                <a:solidFill>
                  <a:srgbClr val="333333"/>
                </a:solidFill>
              </a:rPr>
              <a:t>break</a:t>
            </a:r>
            <a:r>
              <a:rPr lang="en-US" sz="2800" dirty="0" smtClean="0"/>
              <a:t> </a:t>
            </a:r>
            <a:r>
              <a:rPr lang="en-US" sz="2800" dirty="0" smtClean="0">
                <a:solidFill>
                  <a:srgbClr val="333333"/>
                </a:solidFill>
              </a:rPr>
              <a:t>down</a:t>
            </a:r>
            <a:r>
              <a:rPr lang="en-US" sz="2800" dirty="0" smtClean="0"/>
              <a:t> </a:t>
            </a:r>
            <a:r>
              <a:rPr lang="en-US" sz="2800" dirty="0" smtClean="0">
                <a:solidFill>
                  <a:srgbClr val="333333"/>
                </a:solidFill>
              </a:rPr>
              <a:t>(organic</a:t>
            </a:r>
            <a:r>
              <a:rPr lang="en-US" sz="2800" dirty="0" smtClean="0"/>
              <a:t> </a:t>
            </a:r>
            <a:r>
              <a:rPr lang="en-US" sz="2800" dirty="0" smtClean="0">
                <a:solidFill>
                  <a:srgbClr val="333333"/>
                </a:solidFill>
              </a:rPr>
              <a:t>matter)</a:t>
            </a:r>
            <a:r>
              <a:rPr lang="en-US" sz="2800" dirty="0" smtClean="0"/>
              <a:t> </a:t>
            </a:r>
            <a:r>
              <a:rPr lang="en-US" sz="2800" dirty="0" smtClean="0">
                <a:solidFill>
                  <a:srgbClr val="333333"/>
                </a:solidFill>
              </a:rPr>
              <a:t>physically</a:t>
            </a:r>
            <a:r>
              <a:rPr lang="en-US" sz="2800" dirty="0" smtClean="0"/>
              <a:t> </a:t>
            </a:r>
            <a:r>
              <a:rPr lang="en-US" sz="2800" dirty="0" smtClean="0">
                <a:solidFill>
                  <a:srgbClr val="333333"/>
                </a:solidFill>
              </a:rPr>
              <a:t>and</a:t>
            </a:r>
            <a:r>
              <a:rPr lang="en-US" sz="2800" dirty="0" smtClean="0"/>
              <a:t> chemically by bacterial or fungal action; </a:t>
            </a:r>
            <a:r>
              <a:rPr lang="en-US" sz="2800" dirty="0" smtClean="0">
                <a:solidFill>
                  <a:srgbClr val="333333"/>
                </a:solidFill>
              </a:rPr>
              <a:t>rot</a:t>
            </a:r>
            <a:r>
              <a:rPr lang="en-US" sz="2800" dirty="0" smtClean="0"/>
              <a:t> </a:t>
            </a:r>
            <a:endParaRPr lang="en-US" sz="2800" dirty="0"/>
          </a:p>
        </p:txBody>
      </p:sp>
      <p:sp>
        <p:nvSpPr>
          <p:cNvPr id="12" name="Rectangle 11"/>
          <p:cNvSpPr/>
          <p:nvPr/>
        </p:nvSpPr>
        <p:spPr>
          <a:xfrm>
            <a:off x="914400" y="5410200"/>
            <a:ext cx="7010400" cy="954107"/>
          </a:xfrm>
          <a:prstGeom prst="rect">
            <a:avLst/>
          </a:prstGeom>
        </p:spPr>
        <p:txBody>
          <a:bodyPr wrap="square">
            <a:spAutoFit/>
          </a:bodyPr>
          <a:lstStyle/>
          <a:p>
            <a:r>
              <a:rPr lang="en-US" sz="2800" b="1" i="1" dirty="0" smtClean="0"/>
              <a:t>b</a:t>
            </a:r>
            <a:r>
              <a:rPr lang="en-US" sz="2800" i="1" dirty="0" smtClean="0"/>
              <a:t>. </a:t>
            </a:r>
            <a:r>
              <a:rPr lang="en-US" sz="2800" dirty="0" smtClean="0"/>
              <a:t> to break </a:t>
            </a:r>
            <a:r>
              <a:rPr lang="en-US" sz="2800" dirty="0" smtClean="0">
                <a:solidFill>
                  <a:srgbClr val="333333"/>
                </a:solidFill>
              </a:rPr>
              <a:t>down</a:t>
            </a:r>
            <a:r>
              <a:rPr lang="en-US" sz="2800" dirty="0" smtClean="0"/>
              <a:t> or </a:t>
            </a:r>
            <a:r>
              <a:rPr lang="en-US" sz="2800" dirty="0" smtClean="0">
                <a:solidFill>
                  <a:srgbClr val="333333"/>
                </a:solidFill>
              </a:rPr>
              <a:t>cause</a:t>
            </a:r>
            <a:r>
              <a:rPr lang="en-US" sz="2800" dirty="0" smtClean="0"/>
              <a:t> to break down into simpler chemical compounds </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810512"/>
          </a:xfrm>
        </p:spPr>
        <p:txBody>
          <a:bodyPr>
            <a:normAutofit/>
          </a:bodyPr>
          <a:lstStyle/>
          <a:p>
            <a:r>
              <a:rPr lang="en-US" dirty="0" smtClean="0"/>
              <a:t>Building Blocks:</a:t>
            </a:r>
            <a:br>
              <a:rPr lang="en-US" dirty="0" smtClean="0"/>
            </a:br>
            <a:r>
              <a:rPr lang="en-US" dirty="0" smtClean="0"/>
              <a:t> </a:t>
            </a:r>
            <a:r>
              <a:rPr lang="en-US" sz="4000" dirty="0" smtClean="0"/>
              <a:t>Assembling Disassembling</a:t>
            </a:r>
            <a:endParaRPr lang="en-US" sz="4000" dirty="0"/>
          </a:p>
        </p:txBody>
      </p:sp>
      <p:pic>
        <p:nvPicPr>
          <p:cNvPr id="26626" name="Picture 2" descr="http://www.featurepics.com/FI/Thumb300/20061127/Debris-149797.jpg"/>
          <p:cNvPicPr>
            <a:picLocks noChangeAspect="1" noChangeArrowheads="1"/>
          </p:cNvPicPr>
          <p:nvPr/>
        </p:nvPicPr>
        <p:blipFill>
          <a:blip r:embed="rId2" cstate="print"/>
          <a:srcRect/>
          <a:stretch>
            <a:fillRect/>
          </a:stretch>
        </p:blipFill>
        <p:spPr bwMode="auto">
          <a:xfrm>
            <a:off x="4114800" y="3429000"/>
            <a:ext cx="4276725" cy="28575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a:t>
            </a:r>
            <a:endParaRPr lang="en-US" dirty="0"/>
          </a:p>
        </p:txBody>
      </p:sp>
      <p:pic>
        <p:nvPicPr>
          <p:cNvPr id="6148" name="Picture 4" descr="http://www.topboxdesign.com/wp-content/uploads/2009/09/Atlas-Building-exterior-facade-monolithic-building-bold-cube-shaped-building-concrete-structure-building.jpg"/>
          <p:cNvPicPr>
            <a:picLocks noChangeAspect="1" noChangeArrowheads="1"/>
          </p:cNvPicPr>
          <p:nvPr/>
        </p:nvPicPr>
        <p:blipFill>
          <a:blip r:embed="rId2" cstate="print"/>
          <a:srcRect/>
          <a:stretch>
            <a:fillRect/>
          </a:stretch>
        </p:blipFill>
        <p:spPr bwMode="auto">
          <a:xfrm>
            <a:off x="4572000" y="4191000"/>
            <a:ext cx="4413160" cy="2193341"/>
          </a:xfrm>
          <a:prstGeom prst="rect">
            <a:avLst/>
          </a:prstGeom>
          <a:noFill/>
        </p:spPr>
      </p:pic>
      <p:pic>
        <p:nvPicPr>
          <p:cNvPr id="6150" name="Picture 6" descr="http://blogs.secstate.wa.gov/FromOurCorner/wp-content/uploads/2009/04/april-24-capitol-construction.jpg"/>
          <p:cNvPicPr>
            <a:picLocks noChangeAspect="1" noChangeArrowheads="1"/>
          </p:cNvPicPr>
          <p:nvPr/>
        </p:nvPicPr>
        <p:blipFill>
          <a:blip r:embed="rId3" cstate="print"/>
          <a:srcRect/>
          <a:stretch>
            <a:fillRect/>
          </a:stretch>
        </p:blipFill>
        <p:spPr bwMode="auto">
          <a:xfrm>
            <a:off x="228600" y="3124200"/>
            <a:ext cx="4096512" cy="3200401"/>
          </a:xfrm>
          <a:prstGeom prst="rect">
            <a:avLst/>
          </a:prstGeom>
          <a:noFill/>
        </p:spPr>
      </p:pic>
      <p:pic>
        <p:nvPicPr>
          <p:cNvPr id="6152" name="Picture 8" descr="http://ts3.mm.bing.net/images/thumbnail.aspx?q=4747090626150750&amp;id=3e8eeff3ca7349892ac6adca13c329f5"/>
          <p:cNvPicPr>
            <a:picLocks noChangeAspect="1" noChangeArrowheads="1"/>
          </p:cNvPicPr>
          <p:nvPr/>
        </p:nvPicPr>
        <p:blipFill>
          <a:blip r:embed="rId4" cstate="print"/>
          <a:srcRect/>
          <a:stretch>
            <a:fillRect/>
          </a:stretch>
        </p:blipFill>
        <p:spPr bwMode="auto">
          <a:xfrm>
            <a:off x="4953000" y="1447800"/>
            <a:ext cx="3659029" cy="24384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mondolithic.com/wp-content/uploads/2009/12/boyslife_demolition_-construction_explosives.jpg"/>
          <p:cNvPicPr>
            <a:picLocks noChangeAspect="1" noChangeArrowheads="1"/>
          </p:cNvPicPr>
          <p:nvPr/>
        </p:nvPicPr>
        <p:blipFill>
          <a:blip r:embed="rId2" cstate="print"/>
          <a:srcRect/>
          <a:stretch>
            <a:fillRect/>
          </a:stretch>
        </p:blipFill>
        <p:spPr bwMode="auto">
          <a:xfrm>
            <a:off x="1600200" y="1845438"/>
            <a:ext cx="6553200" cy="4434332"/>
          </a:xfrm>
          <a:prstGeom prst="rect">
            <a:avLst/>
          </a:prstGeom>
          <a:noFill/>
        </p:spPr>
      </p:pic>
      <p:sp>
        <p:nvSpPr>
          <p:cNvPr id="3" name="TextBox 2"/>
          <p:cNvSpPr txBox="1"/>
          <p:nvPr/>
        </p:nvSpPr>
        <p:spPr>
          <a:xfrm>
            <a:off x="304800" y="1295400"/>
            <a:ext cx="7543800" cy="646331"/>
          </a:xfrm>
          <a:prstGeom prst="rect">
            <a:avLst/>
          </a:prstGeom>
          <a:noFill/>
        </p:spPr>
        <p:txBody>
          <a:bodyPr wrap="square" rtlCol="0">
            <a:spAutoFit/>
          </a:bodyPr>
          <a:lstStyle/>
          <a:p>
            <a:r>
              <a:rPr lang="en-US" sz="3600" dirty="0" smtClean="0"/>
              <a:t>Deconstruction/Demolition</a:t>
            </a:r>
            <a:endParaRPr lang="en-US"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04088"/>
            <a:ext cx="8229600" cy="743712"/>
          </a:xfrm>
        </p:spPr>
        <p:txBody>
          <a:bodyPr>
            <a:normAutofit fontScale="90000"/>
          </a:bodyPr>
          <a:lstStyle/>
          <a:p>
            <a:r>
              <a:rPr lang="en-US" dirty="0" smtClean="0"/>
              <a:t>               Decomposition</a:t>
            </a:r>
            <a:endParaRPr lang="en-US" dirty="0"/>
          </a:p>
        </p:txBody>
      </p:sp>
      <p:sp>
        <p:nvSpPr>
          <p:cNvPr id="4" name="Rectangle 3"/>
          <p:cNvSpPr/>
          <p:nvPr/>
        </p:nvSpPr>
        <p:spPr>
          <a:xfrm>
            <a:off x="990600" y="1905000"/>
            <a:ext cx="7315200" cy="3970318"/>
          </a:xfrm>
          <a:prstGeom prst="rect">
            <a:avLst/>
          </a:prstGeom>
        </p:spPr>
        <p:txBody>
          <a:bodyPr wrap="square">
            <a:spAutoFit/>
          </a:bodyPr>
          <a:lstStyle/>
          <a:p>
            <a:r>
              <a:rPr lang="en-US" sz="3600" dirty="0" smtClean="0"/>
              <a:t>Decomposition is the natural process by which large organic materials and molecules are broken down into simpler ones. The final products of decomposition are simple molecules, such as carbon dioxide and water.</a:t>
            </a:r>
            <a:endParaRPr lang="en-US"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143000"/>
            <a:ext cx="7467600" cy="4339650"/>
          </a:xfrm>
          <a:prstGeom prst="rect">
            <a:avLst/>
          </a:prstGeom>
        </p:spPr>
        <p:txBody>
          <a:bodyPr wrap="square">
            <a:spAutoFit/>
          </a:bodyPr>
          <a:lstStyle/>
          <a:p>
            <a:r>
              <a:rPr lang="en-US" sz="4800" dirty="0"/>
              <a:t>If decomposition did not occur, the world would be overcome with </a:t>
            </a:r>
            <a:r>
              <a:rPr lang="en-US" sz="4800" dirty="0" smtClean="0"/>
              <a:t>Himalayan </a:t>
            </a:r>
            <a:r>
              <a:rPr lang="en-US" sz="4800" dirty="0"/>
              <a:t>piles of </a:t>
            </a:r>
            <a:r>
              <a:rPr lang="en-US" sz="4800" dirty="0" smtClean="0"/>
              <a:t>dead, chiefly unusable materials.</a:t>
            </a:r>
            <a:r>
              <a:rPr lang="en-US" sz="4800" dirty="0"/>
              <a:t/>
            </a:r>
            <a:br>
              <a:rPr lang="en-US" sz="4800" dirty="0"/>
            </a:b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nowlebanon.com/ContentPictures/garbage-leader-420-02811100444.jpg"/>
          <p:cNvPicPr>
            <a:picLocks noChangeAspect="1" noChangeArrowheads="1"/>
          </p:cNvPicPr>
          <p:nvPr/>
        </p:nvPicPr>
        <p:blipFill>
          <a:blip r:embed="rId2" cstate="print"/>
          <a:srcRect/>
          <a:stretch>
            <a:fillRect/>
          </a:stretch>
        </p:blipFill>
        <p:spPr bwMode="auto">
          <a:xfrm>
            <a:off x="685800" y="1295400"/>
            <a:ext cx="8032374" cy="487679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591312"/>
          </a:xfrm>
        </p:spPr>
        <p:txBody>
          <a:bodyPr>
            <a:normAutofit fontScale="90000"/>
          </a:bodyPr>
          <a:lstStyle/>
          <a:p>
            <a:r>
              <a:rPr lang="en-US" dirty="0" smtClean="0"/>
              <a:t>Decomposition times</a:t>
            </a:r>
            <a:endParaRPr lang="en-US" dirty="0"/>
          </a:p>
        </p:txBody>
      </p:sp>
      <p:sp>
        <p:nvSpPr>
          <p:cNvPr id="3" name="Rectangle 2"/>
          <p:cNvSpPr/>
          <p:nvPr/>
        </p:nvSpPr>
        <p:spPr>
          <a:xfrm>
            <a:off x="1219200" y="914400"/>
            <a:ext cx="5334000" cy="5693866"/>
          </a:xfrm>
          <a:prstGeom prst="rect">
            <a:avLst/>
          </a:prstGeom>
        </p:spPr>
        <p:txBody>
          <a:bodyPr wrap="square">
            <a:spAutoFit/>
          </a:bodyPr>
          <a:lstStyle/>
          <a:p>
            <a:r>
              <a:rPr lang="en-US" sz="2800" dirty="0" smtClean="0"/>
              <a:t>Banana Peel: </a:t>
            </a:r>
            <a:r>
              <a:rPr lang="en-US" sz="2800" b="1" dirty="0" smtClean="0"/>
              <a:t>3-4 weeks</a:t>
            </a:r>
            <a:endParaRPr lang="en-US" sz="2800" dirty="0" smtClean="0"/>
          </a:p>
          <a:p>
            <a:r>
              <a:rPr lang="en-US" sz="2800" dirty="0" smtClean="0"/>
              <a:t>Paper Bag: </a:t>
            </a:r>
            <a:r>
              <a:rPr lang="en-US" sz="2800" b="1" dirty="0" smtClean="0"/>
              <a:t>1 month</a:t>
            </a:r>
            <a:endParaRPr lang="en-US" sz="2800" dirty="0" smtClean="0"/>
          </a:p>
          <a:p>
            <a:r>
              <a:rPr lang="en-US" sz="2800" dirty="0" smtClean="0"/>
              <a:t>Cardboard: </a:t>
            </a:r>
            <a:r>
              <a:rPr lang="en-US" sz="2800" b="1" dirty="0" smtClean="0"/>
              <a:t>2 months</a:t>
            </a:r>
            <a:endParaRPr lang="en-US" sz="2800" dirty="0" smtClean="0"/>
          </a:p>
          <a:p>
            <a:r>
              <a:rPr lang="en-US" sz="2800" dirty="0" smtClean="0"/>
              <a:t>Wool Sock : </a:t>
            </a:r>
            <a:r>
              <a:rPr lang="en-US" sz="2800" b="1" dirty="0" smtClean="0"/>
              <a:t>1 year</a:t>
            </a:r>
            <a:endParaRPr lang="en-US" sz="2800" dirty="0" smtClean="0"/>
          </a:p>
          <a:p>
            <a:r>
              <a:rPr lang="en-US" sz="2800" dirty="0" smtClean="0"/>
              <a:t>Tinned Steel Can: </a:t>
            </a:r>
            <a:r>
              <a:rPr lang="en-US" sz="2800" b="1" dirty="0" smtClean="0"/>
              <a:t>50 years</a:t>
            </a:r>
            <a:endParaRPr lang="en-US" sz="2800" dirty="0" smtClean="0"/>
          </a:p>
          <a:p>
            <a:r>
              <a:rPr lang="en-US" sz="2800" dirty="0" smtClean="0"/>
              <a:t>Aluminum Can: </a:t>
            </a:r>
            <a:r>
              <a:rPr lang="en-US" sz="2800" b="1" dirty="0" smtClean="0"/>
              <a:t>200-500 years (But if recycled, it can be reused within 6 weeks!)</a:t>
            </a:r>
            <a:endParaRPr lang="en-US" sz="2800" dirty="0" smtClean="0"/>
          </a:p>
          <a:p>
            <a:r>
              <a:rPr lang="en-US" sz="2800" dirty="0" smtClean="0"/>
              <a:t>Disposable Diapers: </a:t>
            </a:r>
            <a:r>
              <a:rPr lang="en-US" sz="2800" b="1" dirty="0" smtClean="0"/>
              <a:t>550 years</a:t>
            </a:r>
            <a:endParaRPr lang="en-US" sz="2800" dirty="0" smtClean="0"/>
          </a:p>
          <a:p>
            <a:r>
              <a:rPr lang="en-US" sz="2800" dirty="0" smtClean="0"/>
              <a:t>Plastic Bags : </a:t>
            </a:r>
            <a:r>
              <a:rPr lang="en-US" sz="2800" b="1" dirty="0" smtClean="0"/>
              <a:t>20-1000 years</a:t>
            </a:r>
            <a:endParaRPr lang="en-US" sz="2800" dirty="0" smtClean="0"/>
          </a:p>
          <a:p>
            <a:r>
              <a:rPr lang="en-US" sz="2800" dirty="0" smtClean="0"/>
              <a:t>Plastic Jug</a:t>
            </a:r>
            <a:r>
              <a:rPr lang="en-US" sz="2800" b="1" dirty="0" smtClean="0"/>
              <a:t>: 1 million years</a:t>
            </a:r>
            <a:endParaRPr lang="en-US" sz="2800" dirty="0" smtClean="0"/>
          </a:p>
          <a:p>
            <a:r>
              <a:rPr lang="en-US" sz="2800" dirty="0" smtClean="0"/>
              <a:t>Glass : </a:t>
            </a:r>
            <a:r>
              <a:rPr lang="en-US" sz="2800" b="1" dirty="0" smtClean="0"/>
              <a:t>1-2 million years</a:t>
            </a:r>
            <a:endParaRPr lang="en-US" sz="2800" dirty="0" smtClean="0"/>
          </a:p>
          <a:p>
            <a:r>
              <a:rPr lang="en-US" sz="2800" dirty="0" smtClean="0"/>
              <a:t>Styrofoam: </a:t>
            </a:r>
            <a:r>
              <a:rPr lang="en-US" sz="2800" b="1" dirty="0" smtClean="0"/>
              <a:t>1+ million years</a:t>
            </a:r>
            <a:endParaRPr lang="en-US" sz="28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88</TotalTime>
  <Words>192</Words>
  <Application>Microsoft Office PowerPoint</Application>
  <PresentationFormat>On-screen Show (4:3)</PresentationFormat>
  <Paragraphs>45</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Flow</vt:lpstr>
      <vt:lpstr>Composting Dynamics</vt:lpstr>
      <vt:lpstr>Slide 2</vt:lpstr>
      <vt:lpstr>Building Blocks:  Assembling Disassembling</vt:lpstr>
      <vt:lpstr>Construction</vt:lpstr>
      <vt:lpstr>Slide 5</vt:lpstr>
      <vt:lpstr>               Decomposition</vt:lpstr>
      <vt:lpstr>Slide 7</vt:lpstr>
      <vt:lpstr>Slide 8</vt:lpstr>
      <vt:lpstr>Decomposition times</vt:lpstr>
      <vt:lpstr>Slide 10</vt:lpstr>
      <vt:lpstr>Slide 11</vt:lpstr>
      <vt:lpstr>The Non-military Cavalry: Recycling and Composting</vt:lpstr>
      <vt:lpstr>Wrecking Balls to Complex Structures</vt:lpstr>
      <vt:lpstr>(Wo)Mankind and Worms</vt:lpstr>
      <vt:lpstr>Slide 15</vt:lpstr>
      <vt:lpstr>Slide 16</vt:lpstr>
      <vt:lpstr>Slide 17</vt:lpstr>
    </vt:vector>
  </TitlesOfParts>
  <Company>Tulsa County Government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Composting Dynamics</dc:title>
  <dc:creator>kwoodburn</dc:creator>
  <cp:lastModifiedBy>kwoodburn</cp:lastModifiedBy>
  <cp:revision>12</cp:revision>
  <dcterms:created xsi:type="dcterms:W3CDTF">2012-10-03T13:30:26Z</dcterms:created>
  <dcterms:modified xsi:type="dcterms:W3CDTF">2012-10-03T14:58:29Z</dcterms:modified>
</cp:coreProperties>
</file>